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3" r:id="rId9"/>
    <p:sldId id="264" r:id="rId10"/>
    <p:sldId id="265" r:id="rId11"/>
    <p:sldId id="266" r:id="rId12"/>
    <p:sldId id="267" r:id="rId13"/>
    <p:sldId id="269" r:id="rId14"/>
    <p:sldId id="294" r:id="rId15"/>
    <p:sldId id="270" r:id="rId16"/>
    <p:sldId id="295" r:id="rId17"/>
    <p:sldId id="289" r:id="rId18"/>
    <p:sldId id="271" r:id="rId19"/>
    <p:sldId id="272" r:id="rId20"/>
    <p:sldId id="273" r:id="rId21"/>
    <p:sldId id="274" r:id="rId22"/>
    <p:sldId id="275" r:id="rId23"/>
    <p:sldId id="296" r:id="rId24"/>
    <p:sldId id="280" r:id="rId25"/>
    <p:sldId id="281" r:id="rId26"/>
    <p:sldId id="276" r:id="rId27"/>
    <p:sldId id="277" r:id="rId28"/>
    <p:sldId id="278" r:id="rId29"/>
    <p:sldId id="290" r:id="rId30"/>
    <p:sldId id="291" r:id="rId31"/>
    <p:sldId id="292" r:id="rId32"/>
    <p:sldId id="293" r:id="rId33"/>
    <p:sldId id="284" r:id="rId34"/>
  </p:sldIdLst>
  <p:sldSz cx="18288000" cy="10287000"/>
  <p:notesSz cx="6858000" cy="9144000"/>
  <p:embeddedFontLst>
    <p:embeddedFont>
      <p:font typeface="Arimo Bold" panose="020B0604020202020204" charset="0"/>
      <p:regular r:id="rId35"/>
    </p:embeddedFont>
    <p:embeddedFont>
      <p:font typeface="Bahnschrift SemiBold" panose="020B0502040204020203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Intro Rust" panose="020B0604020202020204" charset="0"/>
      <p:regular r:id="rId41"/>
    </p:embeddedFont>
    <p:embeddedFont>
      <p:font typeface="Montserrat" panose="02000505000000020004" pitchFamily="2" charset="0"/>
      <p:regular r:id="rId42"/>
      <p:bold r:id="rId43"/>
      <p:italic r:id="rId44"/>
      <p:boldItalic r:id="rId45"/>
    </p:embeddedFont>
    <p:embeddedFont>
      <p:font typeface="Montserrat Bold" panose="020B060402020202020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D69"/>
    <a:srgbClr val="F0FF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622" autoAdjust="0"/>
  </p:normalViewPr>
  <p:slideViewPr>
    <p:cSldViewPr>
      <p:cViewPr varScale="1">
        <p:scale>
          <a:sx n="63" d="100"/>
          <a:sy n="63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4899" y="708227"/>
            <a:ext cx="17638202" cy="8870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82528" y="1028700"/>
            <a:ext cx="8876772" cy="910712"/>
            <a:chOff x="0" y="0"/>
            <a:chExt cx="11835697" cy="1214282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5471841" cy="11952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872"/>
                </a:lnSpc>
              </a:pPr>
              <a:r>
                <a:rPr dirty="0" lang="en-US" sz="5980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Intro Rust Bold"/>
                </a:rPr>
                <a:t>3 LEAVENS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71841" y="199095"/>
              <a:ext cx="6363856" cy="8541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4918"/>
                </a:lnSpc>
              </a:pPr>
              <a:r>
                <a:rPr dirty="0" lang="en-US" sz="4391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(false doctrines)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39683" y="2097116"/>
            <a:ext cx="16484351" cy="792524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b) The Leaven of the Sadducees: LIBERALISM </a:t>
            </a:r>
          </a:p>
          <a:p>
            <a:pPr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 </a:t>
            </a: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The Sadducees did not believe </a:t>
            </a: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in angels, or the Resurrection, or</a:t>
            </a: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Heaven: they were SAD-U-SEE! </a:t>
            </a:r>
          </a:p>
          <a:p>
            <a:pPr>
              <a:lnSpc>
                <a:spcPts val="5600"/>
              </a:lnSpc>
            </a:pPr>
            <a:endParaRPr dirty="0" lang="en-US" sz="50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They only believed part of the Bible</a:t>
            </a: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-LIKE MODERN LIBERAL CHURCHES THAT REJECT MUCH OF THE BIBLE AND REJECT MIRACLES, HELL, THE SUPERNATURAL &amp; BIBLICAL MORALS </a:t>
            </a:r>
          </a:p>
          <a:p>
            <a:pPr>
              <a:lnSpc>
                <a:spcPts val="5600"/>
              </a:lnSpc>
            </a:pPr>
            <a:endParaRPr dirty="0" lang="en-US" sz="51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168E3D-CC0D-441E-8B91-C27F5311A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9259" y="3197558"/>
            <a:ext cx="2955158" cy="2955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82528" y="1028700"/>
            <a:ext cx="8876772" cy="910712"/>
            <a:chOff x="0" y="0"/>
            <a:chExt cx="11835697" cy="1214282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5471841" cy="11952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872"/>
                </a:lnSpc>
              </a:pPr>
              <a:r>
                <a:rPr dirty="0" lang="en-US" sz="5980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Intro Rust Bold"/>
                </a:rPr>
                <a:t>3 LEAVENS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71841" y="199095"/>
              <a:ext cx="6363856" cy="8541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4918"/>
                </a:lnSpc>
              </a:pPr>
              <a:r>
                <a:rPr dirty="0" lang="en-US" sz="4391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(false doctrines)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39683" y="2097116"/>
            <a:ext cx="16119617" cy="733534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c) The leaven of Herod</a:t>
            </a:r>
          </a:p>
          <a:p>
            <a:pPr>
              <a:lnSpc>
                <a:spcPts val="4479"/>
              </a:lnSpc>
            </a:pPr>
            <a:endParaRPr dirty="0" lang="en-US" sz="51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"/>
            </a:endParaRP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“Then He charged them, saying, "Take heed, beware of the leaven of the Pharisees and the leaven of Herod." </a:t>
            </a:r>
            <a:r>
              <a:rPr dirty="0" lang="en-US" sz="5000">
                <a:solidFill>
                  <a:srgbClr val="F0FF8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Mark 8:15</a:t>
            </a:r>
          </a:p>
          <a:p>
            <a:pPr>
              <a:lnSpc>
                <a:spcPts val="4479"/>
              </a:lnSpc>
            </a:pPr>
            <a:endParaRPr dirty="0" lang="en-US" sz="3999">
              <a:solidFill>
                <a:srgbClr val="F0FF8A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"/>
            </a:endParaRPr>
          </a:p>
          <a:p>
            <a:pPr algn="ctr"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HEROD’S FALSE DOCTRINE:</a:t>
            </a:r>
            <a:endParaRPr dirty="0" lang="en-US" sz="50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 Bold"/>
            </a:endParaRPr>
          </a:p>
          <a:p>
            <a:pPr algn="ctr"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A CORRUPT ALLIANCE OF POLITICS &amp; RELIGION</a:t>
            </a:r>
          </a:p>
          <a:p>
            <a:pPr>
              <a:lnSpc>
                <a:spcPts val="4479"/>
              </a:lnSpc>
            </a:pPr>
            <a:endParaRPr dirty="0" lang="en-US" sz="3999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 Bold"/>
            </a:endParaRPr>
          </a:p>
          <a:p>
            <a:pPr algn="ctr">
              <a:lnSpc>
                <a:spcPts val="5040"/>
              </a:lnSpc>
            </a:pPr>
            <a:r>
              <a:rPr dirty="0" lang="en-US" sz="4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MANY POLITICAL LEADERS WILL ACT </a:t>
            </a:r>
          </a:p>
          <a:p>
            <a:pPr algn="ctr">
              <a:lnSpc>
                <a:spcPts val="5040"/>
              </a:lnSpc>
            </a:pPr>
            <a:r>
              <a:rPr dirty="0" lang="en-US" sz="4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RELIGIOUS - TO DECEIVE THE RELIGIOUS!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39683" y="2097116"/>
            <a:ext cx="16119617" cy="74862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c) The leaven of Herod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419" y="3921421"/>
            <a:ext cx="5696895" cy="564735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65314" y="3376351"/>
            <a:ext cx="10834108" cy="533141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038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HEROD THE GREAT:</a:t>
            </a:r>
          </a:p>
          <a:p>
            <a:pPr algn="ctr">
              <a:lnSpc>
                <a:spcPts val="7038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Said he wanted to worship</a:t>
            </a:r>
          </a:p>
          <a:p>
            <a:pPr algn="ctr">
              <a:lnSpc>
                <a:spcPts val="7038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the king, but actually wanted to kill Him, </a:t>
            </a:r>
            <a:r>
              <a:rPr dirty="0" lang="en-US" sz="5100">
                <a:solidFill>
                  <a:srgbClr val="F0FF8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Mt.2:7-16</a:t>
            </a: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. He built the Temple of Herod, while murdering countless people!</a:t>
            </a: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309F41A3-865A-4094-99D1-92BBCEDD7FAB}"/>
              </a:ext>
            </a:extLst>
          </p:cNvPr>
          <p:cNvGrpSpPr/>
          <p:nvPr/>
        </p:nvGrpSpPr>
        <p:grpSpPr>
          <a:xfrm>
            <a:off x="8382528" y="1028700"/>
            <a:ext cx="8876772" cy="910712"/>
            <a:chOff x="0" y="0"/>
            <a:chExt cx="11835697" cy="1214282"/>
          </a:xfrm>
        </p:grpSpPr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C0D0B6D-77D6-46E5-AF0F-C2FB8416B9E8}"/>
                </a:ext>
              </a:extLst>
            </p:cNvPr>
            <p:cNvSpPr txBox="1"/>
            <p:nvPr/>
          </p:nvSpPr>
          <p:spPr>
            <a:xfrm>
              <a:off x="0" y="19050"/>
              <a:ext cx="5471841" cy="11952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872"/>
                </a:lnSpc>
              </a:pPr>
              <a:r>
                <a:rPr dirty="0" lang="en-US" sz="5980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Intro Rust Bold"/>
                </a:rPr>
                <a:t>3 LEAVENS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C92AE2F4-1702-4C62-A7FE-5B0AD2509473}"/>
                </a:ext>
              </a:extLst>
            </p:cNvPr>
            <p:cNvSpPr txBox="1"/>
            <p:nvPr/>
          </p:nvSpPr>
          <p:spPr>
            <a:xfrm>
              <a:off x="5471841" y="199095"/>
              <a:ext cx="6363856" cy="8541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4918"/>
                </a:lnSpc>
              </a:pPr>
              <a:r>
                <a:rPr dirty="0" lang="en-US" sz="4391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(false doctrines)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14" name="Group 3">
            <a:extLst>
              <a:ext uri="{FF2B5EF4-FFF2-40B4-BE49-F238E27FC236}">
                <a16:creationId xmlns:a16="http://schemas.microsoft.com/office/drawing/2014/main" id="{44979A05-AFBA-418D-8610-D4AE0F03ADC7}"/>
              </a:ext>
            </a:extLst>
          </p:cNvPr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6F6B543D-7ADA-4A0F-BCC5-0910538AEA8F}"/>
                </a:ext>
              </a:extLst>
            </p:cNvPr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114679" y="4076700"/>
            <a:ext cx="6711580" cy="442557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7038"/>
              </a:lnSpc>
            </a:pPr>
            <a:r>
              <a:rPr dirty="0" lang="en-US" sz="5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The HERODIANS </a:t>
            </a:r>
          </a:p>
          <a:p>
            <a:pPr algn="ctr">
              <a:lnSpc>
                <a:spcPts val="7038"/>
              </a:lnSpc>
            </a:pPr>
            <a:r>
              <a:rPr dirty="0" lang="en-US" sz="5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&amp; Pharisees tried to trick Jesus </a:t>
            </a:r>
          </a:p>
          <a:p>
            <a:pPr algn="ctr">
              <a:lnSpc>
                <a:spcPts val="7038"/>
              </a:lnSpc>
            </a:pPr>
            <a:r>
              <a:rPr dirty="0" lang="en-US" sz="5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to destroy Him, </a:t>
            </a:r>
            <a:r>
              <a:rPr dirty="0" lang="en-US" sz="5500">
                <a:solidFill>
                  <a:srgbClr val="F0FF8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Mk.12:13-15</a:t>
            </a:r>
            <a:endParaRPr dirty="0" lang="en-US" sz="55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39683" y="2097116"/>
            <a:ext cx="16119617" cy="74862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c) The leaven of Herod</a:t>
            </a: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12972B37-E049-4BF9-A741-2BC58836B082}"/>
              </a:ext>
            </a:extLst>
          </p:cNvPr>
          <p:cNvGrpSpPr/>
          <p:nvPr/>
        </p:nvGrpSpPr>
        <p:grpSpPr>
          <a:xfrm>
            <a:off x="8382528" y="1028700"/>
            <a:ext cx="8876772" cy="910712"/>
            <a:chOff x="0" y="0"/>
            <a:chExt cx="11835697" cy="1214282"/>
          </a:xfrm>
        </p:grpSpPr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B397A798-6FE4-4AD5-9C28-06D4D003281F}"/>
                </a:ext>
              </a:extLst>
            </p:cNvPr>
            <p:cNvSpPr txBox="1"/>
            <p:nvPr/>
          </p:nvSpPr>
          <p:spPr>
            <a:xfrm>
              <a:off x="0" y="19050"/>
              <a:ext cx="5471841" cy="11952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872"/>
                </a:lnSpc>
              </a:pPr>
              <a:r>
                <a:rPr dirty="0" lang="en-US" sz="5980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Intro Rust Bold"/>
                </a:rPr>
                <a:t>3 LEAVENS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3448789-4C1A-409B-9990-6ED524E0D334}"/>
                </a:ext>
              </a:extLst>
            </p:cNvPr>
            <p:cNvSpPr txBox="1"/>
            <p:nvPr/>
          </p:nvSpPr>
          <p:spPr>
            <a:xfrm>
              <a:off x="5471841" y="199095"/>
              <a:ext cx="6363856" cy="8541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4918"/>
                </a:lnSpc>
              </a:pPr>
              <a:r>
                <a:rPr dirty="0" lang="en-US" sz="4391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(false doctrines)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A69E1D8-AE2E-4127-B402-741A114C7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" r="12"/>
          <a:stretch/>
        </p:blipFill>
        <p:spPr>
          <a:xfrm>
            <a:off x="990600" y="3133971"/>
            <a:ext cx="9943629" cy="6211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14" name="Group 3">
            <a:extLst>
              <a:ext uri="{FF2B5EF4-FFF2-40B4-BE49-F238E27FC236}">
                <a16:creationId xmlns:a16="http://schemas.microsoft.com/office/drawing/2014/main" id="{44979A05-AFBA-418D-8610-D4AE0F03ADC7}"/>
              </a:ext>
            </a:extLst>
          </p:cNvPr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6F6B543D-7ADA-4A0F-BCC5-0910538AEA8F}"/>
                </a:ext>
              </a:extLst>
            </p:cNvPr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85751" y="3030338"/>
            <a:ext cx="9842637" cy="623363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7038"/>
              </a:lnSpc>
            </a:pPr>
            <a:r>
              <a:rPr dirty="0" lang="en-US" sz="5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Adolf Hitler deceived most of the pastors in Germany when he told them the Bible was his guidebook and that he would make Germany a great Christian nation!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7783" y="1116745"/>
            <a:ext cx="16119617" cy="219290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THE LEAVEN OF HEROD:</a:t>
            </a:r>
          </a:p>
          <a:p>
            <a:pPr algn="ctr"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A CORRUPT ALLIANCE OF POLITICS &amp; RELIGION</a:t>
            </a:r>
          </a:p>
          <a:p>
            <a:pPr algn="ctr">
              <a:lnSpc>
                <a:spcPts val="5712"/>
              </a:lnSpc>
            </a:pPr>
            <a:endParaRPr dirty="0" lang="en-US" sz="51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7CD78A-7DA0-41E0-98BA-4C83343B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75" y="3085951"/>
            <a:ext cx="6407968" cy="61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778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17717" y="5043184"/>
            <a:ext cx="16230600" cy="416780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500"/>
              </a:lnSpc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It is the responsibility of the Christian leaders to protect the immature Christians from false doctrines, and </a:t>
            </a:r>
          </a:p>
          <a:p>
            <a:pPr algn="ctr">
              <a:lnSpc>
                <a:spcPts val="6500"/>
              </a:lnSpc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help the body of Christ to come to full spiritual maturity, </a:t>
            </a:r>
            <a:r>
              <a:rPr dirty="0" lang="en-US" sz="6000">
                <a:solidFill>
                  <a:srgbClr val="F0FF8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Eph.4:11-14</a:t>
            </a: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. </a:t>
            </a:r>
            <a:endParaRPr dirty="0" lang="en-US" sz="6000">
              <a:solidFill>
                <a:srgbClr val="FFFFFF"/>
              </a:solidFill>
              <a:latin typeface="Intro Rus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9683" y="2354434"/>
            <a:ext cx="16119617" cy="29238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d) DOCTRINES OF DEMONS, 1 Tim.4:1 </a:t>
            </a: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40204020203" pitchFamily="34" typeface="Bahnschrift SemiBold"/>
              </a:rPr>
              <a:t>“</a:t>
            </a:r>
            <a:r>
              <a:rPr dirty="0" lang="en-US" sz="4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typeface="Montserrat Bold"/>
              </a:rPr>
              <a:t>in the last times some will turn away from the faith by paying attention to deceitful spirits and demonic doctrines” </a:t>
            </a:r>
            <a:endParaRPr dirty="0" lang="en-US" sz="51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typeface="Montserrat Bold"/>
            </a:endParaRPr>
          </a:p>
          <a:p>
            <a:pPr algn="l"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 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BA2DEAA1-46D8-4CDF-B2C1-06EA82424E36}"/>
              </a:ext>
            </a:extLst>
          </p:cNvPr>
          <p:cNvGrpSpPr/>
          <p:nvPr/>
        </p:nvGrpSpPr>
        <p:grpSpPr>
          <a:xfrm>
            <a:off x="8382528" y="1028700"/>
            <a:ext cx="8876772" cy="910712"/>
            <a:chOff x="0" y="0"/>
            <a:chExt cx="11835697" cy="1214282"/>
          </a:xfrm>
        </p:grpSpPr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F859181E-7645-4E19-8410-6B0BB4EE0918}"/>
                </a:ext>
              </a:extLst>
            </p:cNvPr>
            <p:cNvSpPr txBox="1"/>
            <p:nvPr/>
          </p:nvSpPr>
          <p:spPr>
            <a:xfrm>
              <a:off x="0" y="19050"/>
              <a:ext cx="5471841" cy="11952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872"/>
                </a:lnSpc>
              </a:pPr>
              <a:r>
                <a:rPr dirty="0" lang="en-US" sz="5980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Intro Rust Bold"/>
                </a:rPr>
                <a:t>3 LEAVENS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CE51DD7F-65AB-4F00-9EFE-1489A5CC81EF}"/>
                </a:ext>
              </a:extLst>
            </p:cNvPr>
            <p:cNvSpPr txBox="1"/>
            <p:nvPr/>
          </p:nvSpPr>
          <p:spPr>
            <a:xfrm>
              <a:off x="5471841" y="199095"/>
              <a:ext cx="6363856" cy="8541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4918"/>
                </a:lnSpc>
              </a:pPr>
              <a:r>
                <a:rPr dirty="0" lang="en-US" sz="4391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(false doctrines)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CFAF0D-69B8-4912-9FD1-297D53D8C1BB}"/>
              </a:ext>
            </a:extLst>
          </p:cNvPr>
          <p:cNvSpPr txBox="1"/>
          <p:nvPr/>
        </p:nvSpPr>
        <p:spPr>
          <a:xfrm>
            <a:off x="663964" y="847524"/>
            <a:ext cx="16960069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dirty="0" lang="en-US" sz="6000"/>
          </a:p>
          <a:p>
            <a:pPr algn="ctr"/>
            <a:r>
              <a:rPr dirty="0" lang="en-US" sz="5100">
                <a:solidFill>
                  <a:srgbClr val="F0FF8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From being spiritual babies we are to mature to become spiritual “young men.”</a:t>
            </a:r>
          </a:p>
          <a:p>
            <a:endParaRPr b="1" dirty="0" lang="en-US" sz="660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charset="0" panose="00000800000000000000" typeface="Montserrat Bold"/>
            </a:endParaRPr>
          </a:p>
          <a:p>
            <a:pPr algn="ctr"/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“I have written to you, young men,</a:t>
            </a:r>
          </a:p>
          <a:p>
            <a:pPr algn="ctr"/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because you are strong, and the word</a:t>
            </a:r>
          </a:p>
          <a:p>
            <a:pPr algn="ctr"/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of God abides in you, and you have overcome the wicked one,” </a:t>
            </a:r>
          </a:p>
          <a:p>
            <a:r>
              <a:rPr dirty="0" lang="en-US" sz="5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                                                             - 2 John 2:14</a:t>
            </a:r>
            <a:endParaRPr dirty="0" lang="en-PH" sz="54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344988332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BB815-F591-41B5-997E-8DBD974B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4"/>
          <a:stretch/>
        </p:blipFill>
        <p:spPr>
          <a:xfrm>
            <a:off x="457199" y="396240"/>
            <a:ext cx="17373601" cy="9448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D978BF5-C853-4AEE-BAE9-00110247D720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8229600" y="1562100"/>
            <a:ext cx="9067800" cy="7543800"/>
          </a:xfrm>
          <a:solidFill>
            <a:srgbClr val="5E5D69">
              <a:alpha val="40000"/>
            </a:srgb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When Christ</a:t>
            </a:r>
          </a:p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was a young man</a:t>
            </a:r>
          </a:p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He overcame</a:t>
            </a:r>
          </a:p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the devil with</a:t>
            </a:r>
          </a:p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3 scriptures</a:t>
            </a:r>
          </a:p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from the Book</a:t>
            </a:r>
          </a:p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of Deuteronomy,</a:t>
            </a:r>
          </a:p>
          <a:p>
            <a:pPr>
              <a:spcBef>
                <a:spcPts val="0"/>
              </a:spcBef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Lk.4:3-13</a:t>
            </a:r>
            <a:endParaRPr dirty="0" lang="en-PH" sz="60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"/>
            </a:endParaRPr>
          </a:p>
        </p:txBody>
      </p:sp>
    </p:spTree>
    <p:extLst>
      <p:ext uri="{BB962C8B-B14F-4D97-AF65-F5344CB8AC3E}">
        <p14:creationId xmlns:p14="http://schemas.microsoft.com/office/powerpoint/2010/main" val="1383236300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-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2216" y="779141"/>
            <a:ext cx="16487084" cy="24485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9545"/>
              </a:lnSpc>
            </a:pPr>
            <a:r>
              <a:rPr dirty="0" lang="en-US" sz="83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AREAS OF GROWING DECEPTION: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820105" y="3770079"/>
            <a:ext cx="11018214" cy="3793542"/>
            <a:chOff x="0" y="0"/>
            <a:chExt cx="3727149" cy="1283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27149" cy="1283248"/>
            </a:xfrm>
            <a:custGeom>
              <a:avLst/>
              <a:gdLst/>
              <a:ahLst/>
              <a:cxnLst/>
              <a:rect b="b" l="l" r="r" t="t"/>
              <a:pathLst>
                <a:path h="1283248" w="3727149">
                  <a:moveTo>
                    <a:pt x="0" y="0"/>
                  </a:moveTo>
                  <a:lnTo>
                    <a:pt x="3727149" y="0"/>
                  </a:lnTo>
                  <a:lnTo>
                    <a:pt x="3727149" y="1283248"/>
                  </a:lnTo>
                  <a:lnTo>
                    <a:pt x="0" y="1283248"/>
                  </a:lnTo>
                  <a:close/>
                </a:path>
              </a:pathLst>
            </a:custGeom>
            <a:solidFill>
              <a:srgbClr val="A18468">
                <a:alpha val="46667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20105" y="4043107"/>
            <a:ext cx="11018214" cy="338841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831"/>
              </a:lnSpc>
            </a:pPr>
            <a:r>
              <a:rPr dirty="0" lang="en-US" sz="6099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GROWING DECEPTION # 2 </a:t>
            </a:r>
          </a:p>
          <a:p>
            <a:pPr algn="ctr">
              <a:lnSpc>
                <a:spcPts val="4479"/>
              </a:lnSpc>
            </a:pPr>
            <a:endParaRPr dirty="0" lang="en-US" sz="6099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  <a:p>
            <a:pPr algn="ctr">
              <a:lnSpc>
                <a:spcPts val="7615"/>
              </a:lnSpc>
            </a:pPr>
            <a:r>
              <a:rPr dirty="0" lang="en-US" sz="68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fake remedies and quack medicines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8218263"/>
            <a:ext cx="16230600" cy="1566528"/>
            <a:chOff x="0" y="0"/>
            <a:chExt cx="5490351" cy="5299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529912"/>
            </a:xfrm>
            <a:custGeom>
              <a:avLst/>
              <a:gdLst/>
              <a:ahLst/>
              <a:cxnLst/>
              <a:rect b="b" l="l" r="r" t="t"/>
              <a:pathLst>
                <a:path h="529912" w="5490351">
                  <a:moveTo>
                    <a:pt x="0" y="0"/>
                  </a:moveTo>
                  <a:lnTo>
                    <a:pt x="5490351" y="0"/>
                  </a:lnTo>
                  <a:lnTo>
                    <a:pt x="5490351" y="529912"/>
                  </a:lnTo>
                  <a:lnTo>
                    <a:pt x="0" y="529912"/>
                  </a:lnTo>
                  <a:close/>
                </a:path>
              </a:pathLst>
            </a:custGeom>
            <a:solidFill>
              <a:srgbClr val="A18468">
                <a:alpha val="62745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8425264"/>
            <a:ext cx="16230600" cy="121920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4725"/>
              </a:lnSpc>
            </a:pPr>
            <a:r>
              <a:rPr dirty="0" lang="en-US" sz="4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Eccles.7:17. “Do not be overly wicked, nor be foolish: Why should you die before your time?”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899" y="349698"/>
            <a:ext cx="17638202" cy="9587604"/>
            <a:chOff x="0" y="0"/>
            <a:chExt cx="5966503" cy="3243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6503" cy="3243214"/>
            </a:xfrm>
            <a:custGeom>
              <a:avLst/>
              <a:gdLst/>
              <a:ahLst/>
              <a:cxnLst/>
              <a:rect b="b" l="l" r="r" t="t"/>
              <a:pathLst>
                <a:path h="3243214" w="5966503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1999"/>
          </a:blip>
          <a:srcRect/>
          <a:stretch>
            <a:fillRect/>
          </a:stretch>
        </p:blipFill>
        <p:spPr>
          <a:xfrm>
            <a:off x="10543275" y="6849893"/>
            <a:ext cx="5980453" cy="30874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1999"/>
          </a:blip>
          <a:srcRect b="-84"/>
          <a:stretch>
            <a:fillRect/>
          </a:stretch>
        </p:blipFill>
        <p:spPr>
          <a:xfrm>
            <a:off x="1102104" y="6957368"/>
            <a:ext cx="10442190" cy="287245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DC7E9-287D-49A8-AA2D-CAE51ADAC43F}"/>
              </a:ext>
            </a:extLst>
          </p:cNvPr>
          <p:cNvGrpSpPr/>
          <p:nvPr/>
        </p:nvGrpSpPr>
        <p:grpSpPr>
          <a:xfrm>
            <a:off x="505601" y="686170"/>
            <a:ext cx="17276798" cy="2770619"/>
            <a:chOff x="505601" y="686170"/>
            <a:chExt cx="17276798" cy="27706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5601" y="686170"/>
              <a:ext cx="1712280" cy="1712280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459955" y="872039"/>
              <a:ext cx="2773088" cy="100773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7820"/>
                </a:lnSpc>
              </a:pPr>
              <a:r>
                <a:rPr lang="en-US" sz="6800">
                  <a:solidFill>
                    <a:srgbClr val="6AC259"/>
                  </a:solidFill>
                  <a:latin typeface="Intro Rust Bold"/>
                </a:rPr>
                <a:t>FACT: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997224" y="1014502"/>
              <a:ext cx="14785175" cy="2442287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383"/>
                </a:lnSpc>
              </a:pPr>
              <a:r>
                <a:rPr dirty="0" lang="en-US" sz="5699">
                  <a:solidFill>
                    <a:srgbClr val="000000"/>
                  </a:solidFill>
                  <a:latin typeface="Montserrat Bold"/>
                </a:rPr>
                <a:t>            It is good to eat healthy foods, supplements, and vitamins</a:t>
              </a:r>
            </a:p>
            <a:p>
              <a:pPr>
                <a:lnSpc>
                  <a:spcPts val="6383"/>
                </a:lnSpc>
              </a:pPr>
              <a:r>
                <a:rPr dirty="0" lang="en-US" sz="5699">
                  <a:solidFill>
                    <a:srgbClr val="000000"/>
                  </a:solidFill>
                  <a:latin typeface="Montserrat Bold"/>
                </a:rPr>
                <a:t>- done with wisdom &amp; discernment!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EB9D34-4E16-4DBD-AAE2-64F6F7F9C01A}"/>
              </a:ext>
            </a:extLst>
          </p:cNvPr>
          <p:cNvGrpSpPr/>
          <p:nvPr/>
        </p:nvGrpSpPr>
        <p:grpSpPr>
          <a:xfrm>
            <a:off x="505601" y="4267456"/>
            <a:ext cx="17170079" cy="3592006"/>
            <a:chOff x="505601" y="4267456"/>
            <a:chExt cx="17170079" cy="35920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05601" y="4267456"/>
              <a:ext cx="1712280" cy="1744998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2459955" y="4457956"/>
              <a:ext cx="6490338" cy="100773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7820"/>
                </a:lnSpc>
              </a:pPr>
              <a:r>
                <a:rPr dirty="0" err="1" lang="en-US" sz="6800">
                  <a:solidFill>
                    <a:srgbClr val="FF5757"/>
                  </a:solidFill>
                  <a:latin typeface="Intro Rust Bold"/>
                </a:rPr>
                <a:t>DEception</a:t>
              </a:r>
              <a:r>
                <a:rPr dirty="0" lang="en-US" sz="6800">
                  <a:solidFill>
                    <a:srgbClr val="FF5757"/>
                  </a:solidFill>
                  <a:latin typeface="Intro Rust Bold"/>
                </a:rPr>
                <a:t>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997224" y="4606508"/>
              <a:ext cx="14678456" cy="325295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383"/>
                </a:lnSpc>
              </a:pPr>
              <a:r>
                <a:rPr dirty="0" lang="en-US" sz="5699">
                  <a:solidFill>
                    <a:srgbClr val="000000"/>
                  </a:solidFill>
                  <a:latin typeface="Montserrat Bold"/>
                </a:rPr>
                <a:t>                          Many fake and dangerous ‘remedies’ and ‘health cures’ are being sold by ignorant or corrupt people! </a:t>
              </a:r>
            </a:p>
            <a:p>
              <a:pPr>
                <a:lnSpc>
                  <a:spcPts val="6383"/>
                </a:lnSpc>
              </a:pPr>
              <a:endParaRPr dirty="0" lang="en-US" sz="5699">
                <a:solidFill>
                  <a:srgbClr val="000000"/>
                </a:solidFill>
                <a:latin typeface="Montserrat Bold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C951D1-FD2C-49B4-AD80-7B2F3CAA83A8}"/>
              </a:ext>
            </a:extLst>
          </p:cNvPr>
          <p:cNvGrpSpPr/>
          <p:nvPr/>
        </p:nvGrpSpPr>
        <p:grpSpPr>
          <a:xfrm>
            <a:off x="1028700" y="7610334"/>
            <a:ext cx="16230600" cy="2026276"/>
            <a:chOff x="1028700" y="7610334"/>
            <a:chExt cx="16230600" cy="2026276"/>
          </a:xfrm>
        </p:grpSpPr>
        <p:grpSp>
          <p:nvGrpSpPr>
            <p:cNvPr id="12" name="Group 12"/>
            <p:cNvGrpSpPr/>
            <p:nvPr/>
          </p:nvGrpSpPr>
          <p:grpSpPr>
            <a:xfrm>
              <a:off x="1028700" y="7610334"/>
              <a:ext cx="16230600" cy="1566528"/>
              <a:chOff x="0" y="0"/>
              <a:chExt cx="5490351" cy="5299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490351" cy="529912"/>
              </a:xfrm>
              <a:custGeom>
                <a:avLst/>
                <a:gdLst/>
                <a:ahLst/>
                <a:cxnLst/>
                <a:rect b="b" l="l" r="r" t="t"/>
                <a:pathLst>
                  <a:path h="529912" w="5490351">
                    <a:moveTo>
                      <a:pt x="0" y="0"/>
                    </a:moveTo>
                    <a:lnTo>
                      <a:pt x="5490351" y="0"/>
                    </a:lnTo>
                    <a:lnTo>
                      <a:pt x="5490351" y="529912"/>
                    </a:lnTo>
                    <a:lnTo>
                      <a:pt x="0" y="529912"/>
                    </a:lnTo>
                    <a:close/>
                  </a:path>
                </a:pathLst>
              </a:custGeom>
              <a:solidFill>
                <a:srgbClr val="FF5757">
                  <a:alpha val="42745"/>
                </a:srgbClr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028700" y="7817335"/>
              <a:ext cx="16230600" cy="1819275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b="1" dirty="0" lang="en-US" sz="45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 BEFORE YOU PROMOTE HEALTH PRODUCTS</a:t>
              </a:r>
            </a:p>
            <a:p>
              <a:pPr algn="ctr">
                <a:lnSpc>
                  <a:spcPts val="4725"/>
                </a:lnSpc>
              </a:pPr>
              <a:r>
                <a:rPr b="1" dirty="0" lang="en-US" sz="45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TO OTHERS, MAKE SURE IT WORKS FOR YOU! </a:t>
              </a:r>
            </a:p>
            <a:p>
              <a:pPr algn="ctr">
                <a:lnSpc>
                  <a:spcPts val="4725"/>
                </a:lnSpc>
              </a:pPr>
              <a:endParaRPr b="1" dirty="0" lang="en-US" sz="45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6865137"/>
            <a:ext cx="16230600" cy="2155297"/>
            <a:chOff x="0" y="0"/>
            <a:chExt cx="5490351" cy="7290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729076"/>
            </a:xfrm>
            <a:custGeom>
              <a:avLst/>
              <a:gdLst/>
              <a:ahLst/>
              <a:cxnLst/>
              <a:rect b="b" l="l" r="r" t="t"/>
              <a:pathLst>
                <a:path h="729076" w="5490351">
                  <a:moveTo>
                    <a:pt x="0" y="0"/>
                  </a:moveTo>
                  <a:lnTo>
                    <a:pt x="5490351" y="0"/>
                  </a:lnTo>
                  <a:lnTo>
                    <a:pt x="5490351" y="729076"/>
                  </a:lnTo>
                  <a:lnTo>
                    <a:pt x="0" y="729076"/>
                  </a:lnTo>
                  <a:close/>
                </a:path>
              </a:pathLst>
            </a:custGeom>
            <a:solidFill>
              <a:srgbClr val="5E5D69">
                <a:alpha val="71765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00458" y="957764"/>
            <a:ext cx="16487084" cy="44221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360"/>
              </a:lnSpc>
            </a:pPr>
            <a:r>
              <a:rPr dirty="0" lang="en-US" sz="6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THE LORD JESUS WARNED US THAT</a:t>
            </a:r>
          </a:p>
          <a:p>
            <a:pPr algn="ctr">
              <a:lnSpc>
                <a:spcPts val="9085"/>
              </a:lnSpc>
            </a:pPr>
            <a:r>
              <a:rPr dirty="0" lang="en-US" sz="7900">
                <a:solidFill>
                  <a:srgbClr val="F4E3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DECEPTION WILL BE</a:t>
            </a:r>
          </a:p>
          <a:p>
            <a:pPr algn="ctr">
              <a:lnSpc>
                <a:spcPts val="9085"/>
              </a:lnSpc>
            </a:pPr>
            <a:r>
              <a:rPr dirty="0" lang="en-US" sz="7900">
                <a:solidFill>
                  <a:srgbClr val="F4E3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A MAJOR SIGN</a:t>
            </a:r>
          </a:p>
          <a:p>
            <a:pPr algn="ctr">
              <a:lnSpc>
                <a:spcPts val="9085"/>
              </a:lnSpc>
            </a:pPr>
            <a:r>
              <a:rPr dirty="0" lang="en-US" sz="7900">
                <a:solidFill>
                  <a:srgbClr val="F4E3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OF THE LAST DAYS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05361" y="5303705"/>
            <a:ext cx="8682181" cy="71619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r">
              <a:lnSpc>
                <a:spcPts val="5880"/>
              </a:lnSpc>
            </a:pPr>
            <a:r>
              <a:rPr dirty="0" lang="en-US" sz="4200">
                <a:solidFill>
                  <a:srgbClr val="FFFFFF"/>
                </a:solidFill>
                <a:latin typeface="Montserrat"/>
              </a:rPr>
              <a:t>Matthew 24:3-5 &amp; 24:23-24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992008"/>
            <a:ext cx="16230600" cy="177903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FFFFFF"/>
                </a:solidFill>
                <a:latin typeface="Montserrat Bold"/>
              </a:rPr>
              <a:t>So it is crucial that we develop our spiritual discernment in these Last Days for 2 REASONS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899" y="349698"/>
            <a:ext cx="17638202" cy="9587604"/>
            <a:chOff x="0" y="0"/>
            <a:chExt cx="23517603" cy="127834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3517603" cy="12783472"/>
              <a:chOff x="0" y="0"/>
              <a:chExt cx="5966503" cy="32432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966503" cy="3243214"/>
              </a:xfrm>
              <a:custGeom>
                <a:avLst/>
                <a:gdLst/>
                <a:ahLst/>
                <a:cxnLst/>
                <a:rect b="b" l="l" r="r" t="t"/>
                <a:pathLst>
                  <a:path h="3243214" w="5966503">
                    <a:moveTo>
                      <a:pt x="0" y="0"/>
                    </a:moveTo>
                    <a:lnTo>
                      <a:pt x="5966503" y="0"/>
                    </a:lnTo>
                    <a:lnTo>
                      <a:pt x="5966503" y="3243214"/>
                    </a:lnTo>
                    <a:lnTo>
                      <a:pt x="0" y="3243214"/>
                    </a:lnTo>
                    <a:close/>
                  </a:path>
                </a:pathLst>
              </a:custGeom>
              <a:solidFill>
                <a:srgbClr val="BEE2EE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b="-32" r="18"/>
            <a:stretch>
              <a:fillRect/>
            </a:stretch>
          </p:blipFill>
          <p:spPr>
            <a:xfrm>
              <a:off x="0" y="6600944"/>
              <a:ext cx="9590375" cy="6182528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-1175510">
              <a:off x="7862415" y="4527141"/>
              <a:ext cx="3854866" cy="7543800"/>
              <a:chOff x="0" y="0"/>
              <a:chExt cx="977994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77994" cy="1913890"/>
              </a:xfrm>
              <a:custGeom>
                <a:avLst/>
                <a:gdLst/>
                <a:ahLst/>
                <a:cxnLst/>
                <a:rect b="b" l="l" r="r" t="t"/>
                <a:pathLst>
                  <a:path h="1913890" w="977994">
                    <a:moveTo>
                      <a:pt x="0" y="0"/>
                    </a:moveTo>
                    <a:lnTo>
                      <a:pt x="977994" y="0"/>
                    </a:lnTo>
                    <a:lnTo>
                      <a:pt x="97799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EE2EE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8798" y="581500"/>
            <a:ext cx="3950473" cy="152093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07811" y="852386"/>
            <a:ext cx="6490338" cy="10077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7820"/>
              </a:lnSpc>
            </a:pPr>
            <a:r>
              <a:rPr lang="en-US" sz="6800">
                <a:solidFill>
                  <a:srgbClr val="FF5757"/>
                </a:solidFill>
                <a:latin typeface="Intro Rust Bold"/>
              </a:rPr>
              <a:t>test #1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69226" y="871436"/>
            <a:ext cx="9666403" cy="10937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8960"/>
              </a:lnSpc>
            </a:pPr>
            <a:r>
              <a:rPr b="1" dirty="0" lang="en-US" sz="7200">
                <a:solidFill>
                  <a:srgbClr val="000000"/>
                </a:solidFill>
                <a:latin typeface="Montserrat Bold"/>
              </a:rPr>
              <a:t>DOES IT WORK?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8798" y="3513020"/>
            <a:ext cx="3950473" cy="152093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07811" y="3783906"/>
            <a:ext cx="6490338" cy="100773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7820"/>
              </a:lnSpc>
            </a:pPr>
            <a:r>
              <a:rPr lang="en-US" sz="6800">
                <a:solidFill>
                  <a:srgbClr val="FF5757"/>
                </a:solidFill>
                <a:latin typeface="Intro Rust Bold"/>
              </a:rPr>
              <a:t>test #2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69226" y="3711575"/>
            <a:ext cx="12902788" cy="446385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8960"/>
              </a:lnSpc>
            </a:pPr>
            <a:r>
              <a:rPr b="1" dirty="0" lang="en-US" sz="7200">
                <a:solidFill>
                  <a:srgbClr val="000000"/>
                </a:solidFill>
                <a:latin typeface="Montserrat Bold"/>
              </a:rPr>
              <a:t>DOES IT WORK SAFELY?</a:t>
            </a:r>
          </a:p>
          <a:p>
            <a:pPr>
              <a:lnSpc>
                <a:spcPts val="6159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(Is there medical proof it is safe to use long-term?) </a:t>
            </a:r>
            <a:r>
              <a:rPr b="1" dirty="0" lang="en-US" sz="5400">
                <a:solidFill>
                  <a:srgbClr val="000000"/>
                </a:solidFill>
                <a:latin typeface="Montserrat Bold"/>
              </a:rPr>
              <a:t>MANY QUACK CURES ARE DANGEROUS!</a:t>
            </a:r>
          </a:p>
          <a:p>
            <a:pPr>
              <a:lnSpc>
                <a:spcPts val="7839"/>
              </a:lnSpc>
            </a:pPr>
            <a:endParaRPr dirty="0" lang="en-US" sz="5499">
              <a:solidFill>
                <a:srgbClr val="000000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899" y="349698"/>
            <a:ext cx="17638202" cy="9587604"/>
            <a:chOff x="0" y="0"/>
            <a:chExt cx="5966503" cy="3243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6503" cy="3243214"/>
            </a:xfrm>
            <a:custGeom>
              <a:avLst/>
              <a:gdLst/>
              <a:ahLst/>
              <a:cxnLst/>
              <a:rect b="b" l="l" r="r" t="t"/>
              <a:pathLst>
                <a:path h="3243214" w="5966503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BEE2E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99" y="1161365"/>
            <a:ext cx="3807213" cy="32534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-42"/>
          <a:stretch>
            <a:fillRect/>
          </a:stretch>
        </p:blipFill>
        <p:spPr>
          <a:xfrm>
            <a:off x="12905086" y="5998476"/>
            <a:ext cx="4536685" cy="34163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30133" y="4733416"/>
            <a:ext cx="1311638" cy="16268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95766" y="648995"/>
            <a:ext cx="1166435" cy="14467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2063" y="2383972"/>
            <a:ext cx="1389737" cy="9267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32113" y="1437509"/>
            <a:ext cx="13830987" cy="274556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>
              <a:lnSpc>
                <a:spcPts val="7280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A newspaper in Pakistan tested all the quack medicines being sold in the nation: 60% contained illegal steroids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7418" y="5872199"/>
            <a:ext cx="11809105" cy="3716496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r">
              <a:lnSpc>
                <a:spcPts val="7280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A medical study at Rawalpindi, India: 53% of the various quack pills sold contained at least</a:t>
            </a:r>
          </a:p>
          <a:p>
            <a:pPr algn="r">
              <a:lnSpc>
                <a:spcPts val="7280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1 type of illegal steroid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899" y="349698"/>
            <a:ext cx="17638202" cy="9587604"/>
            <a:chOff x="0" y="0"/>
            <a:chExt cx="5966503" cy="3243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6503" cy="3243214"/>
            </a:xfrm>
            <a:custGeom>
              <a:avLst/>
              <a:gdLst/>
              <a:ahLst/>
              <a:cxnLst/>
              <a:rect b="b" l="l" r="r" t="t"/>
              <a:pathLst>
                <a:path h="3243214" w="5966503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BEE2E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7072" y="582871"/>
            <a:ext cx="5455015" cy="36366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-49"/>
          <a:stretch>
            <a:fillRect/>
          </a:stretch>
        </p:blipFill>
        <p:spPr>
          <a:xfrm>
            <a:off x="627072" y="7159258"/>
            <a:ext cx="5455015" cy="25468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6"/>
          <a:stretch>
            <a:fillRect/>
          </a:stretch>
        </p:blipFill>
        <p:spPr>
          <a:xfrm>
            <a:off x="627072" y="4219548"/>
            <a:ext cx="5455015" cy="33064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20533" y="1670754"/>
            <a:ext cx="11334132" cy="400109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7839"/>
              </a:lnSpc>
            </a:pPr>
            <a:r>
              <a:rPr b="1" dirty="0" lang="en-US" sz="6999">
                <a:solidFill>
                  <a:srgbClr val="000000"/>
                </a:solidFill>
                <a:latin typeface="Sensei Bold"/>
              </a:rPr>
              <a:t>STEROIDS</a:t>
            </a:r>
            <a:r>
              <a:rPr dirty="0" lang="en-US" sz="6999">
                <a:solidFill>
                  <a:srgbClr val="000000"/>
                </a:solidFill>
                <a:latin typeface="Sensei Bold"/>
              </a:rPr>
              <a:t> </a:t>
            </a:r>
            <a:r>
              <a:rPr b="1" dirty="0" lang="en-US" sz="6999">
                <a:solidFill>
                  <a:srgbClr val="FF5757"/>
                </a:solidFill>
                <a:latin typeface="Sensei Bold"/>
              </a:rPr>
              <a:t>help many health problems if used short-term</a:t>
            </a:r>
            <a:r>
              <a:rPr b="1" dirty="0" lang="en-US" sz="6999">
                <a:solidFill>
                  <a:srgbClr val="000000"/>
                </a:solidFill>
                <a:latin typeface="Sensei Bold"/>
              </a:rPr>
              <a:t> </a:t>
            </a:r>
            <a:r>
              <a:rPr dirty="0" lang="en-US" sz="6999">
                <a:solidFill>
                  <a:srgbClr val="5E5D69"/>
                </a:solidFill>
                <a:latin typeface="Sensei Bold"/>
              </a:rPr>
              <a:t>BY A WISE DOCTOR</a:t>
            </a:r>
          </a:p>
          <a:p>
            <a:pPr>
              <a:lnSpc>
                <a:spcPts val="7839"/>
              </a:lnSpc>
            </a:pPr>
            <a:endParaRPr dirty="0" lang="en-US" sz="6999">
              <a:solidFill>
                <a:srgbClr val="5E5D69"/>
              </a:solidFill>
              <a:latin typeface="Sensei Bold"/>
            </a:endParaR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899" y="349698"/>
            <a:ext cx="17638202" cy="9587604"/>
            <a:chOff x="0" y="0"/>
            <a:chExt cx="5966503" cy="3243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6503" cy="3243214"/>
            </a:xfrm>
            <a:custGeom>
              <a:avLst/>
              <a:gdLst/>
              <a:ahLst/>
              <a:cxnLst/>
              <a:rect b="b" l="l" r="r" t="t"/>
              <a:pathLst>
                <a:path h="3243214" w="5966503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BEE2E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7072" y="582871"/>
            <a:ext cx="5455015" cy="36366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-49"/>
          <a:stretch>
            <a:fillRect/>
          </a:stretch>
        </p:blipFill>
        <p:spPr>
          <a:xfrm>
            <a:off x="627072" y="7159258"/>
            <a:ext cx="5455015" cy="25468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6"/>
          <a:stretch>
            <a:fillRect/>
          </a:stretch>
        </p:blipFill>
        <p:spPr>
          <a:xfrm>
            <a:off x="627072" y="4219548"/>
            <a:ext cx="5455015" cy="33064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20533" y="1670754"/>
            <a:ext cx="11334132" cy="699311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7839"/>
              </a:lnSpc>
            </a:pPr>
            <a:r>
              <a:rPr b="1" dirty="0" lang="en-US" sz="6999">
                <a:solidFill>
                  <a:srgbClr val="000000"/>
                </a:solidFill>
                <a:latin typeface="Sensei Bold"/>
              </a:rPr>
              <a:t>STEROIDS</a:t>
            </a:r>
            <a:r>
              <a:rPr dirty="0" lang="en-US" sz="6999">
                <a:solidFill>
                  <a:srgbClr val="000000"/>
                </a:solidFill>
                <a:latin typeface="Sensei Bold"/>
              </a:rPr>
              <a:t> </a:t>
            </a:r>
            <a:r>
              <a:rPr b="1" dirty="0" lang="en-US" sz="6999">
                <a:solidFill>
                  <a:srgbClr val="FF5757"/>
                </a:solidFill>
                <a:latin typeface="Sensei Bold"/>
              </a:rPr>
              <a:t>help many health problems if used short-term</a:t>
            </a:r>
            <a:r>
              <a:rPr b="1" dirty="0" lang="en-US" sz="6999">
                <a:solidFill>
                  <a:srgbClr val="000000"/>
                </a:solidFill>
                <a:latin typeface="Sensei Bold"/>
              </a:rPr>
              <a:t> </a:t>
            </a:r>
            <a:r>
              <a:rPr dirty="0" lang="en-US" sz="6999">
                <a:solidFill>
                  <a:srgbClr val="5E5D69"/>
                </a:solidFill>
                <a:latin typeface="Sensei Bold"/>
              </a:rPr>
              <a:t>BY A WISE DOCTOR</a:t>
            </a:r>
          </a:p>
          <a:p>
            <a:pPr>
              <a:lnSpc>
                <a:spcPts val="7839"/>
              </a:lnSpc>
            </a:pPr>
            <a:endParaRPr dirty="0" lang="en-US" sz="6999">
              <a:solidFill>
                <a:srgbClr val="5E5D69"/>
              </a:solidFill>
              <a:latin typeface="Sensei Bold"/>
            </a:endParaRPr>
          </a:p>
          <a:p>
            <a:pPr>
              <a:lnSpc>
                <a:spcPts val="7839"/>
              </a:lnSpc>
            </a:pPr>
            <a:r>
              <a:rPr b="1" dirty="0" lang="en-US" sz="6999">
                <a:solidFill>
                  <a:srgbClr val="000000"/>
                </a:solidFill>
                <a:latin typeface="Sensei Bold"/>
              </a:rPr>
              <a:t>STEROIDS</a:t>
            </a:r>
            <a:r>
              <a:rPr dirty="0" lang="en-US" sz="6999">
                <a:solidFill>
                  <a:srgbClr val="6A6663"/>
                </a:solidFill>
                <a:latin typeface="Sensei Bold"/>
              </a:rPr>
              <a:t> </a:t>
            </a:r>
            <a:r>
              <a:rPr b="1" dirty="0" lang="en-US" sz="6999">
                <a:solidFill>
                  <a:srgbClr val="FF5757"/>
                </a:solidFill>
                <a:latin typeface="Sensei Bold"/>
              </a:rPr>
              <a:t>cause many health problems if used long-term</a:t>
            </a:r>
            <a:r>
              <a:rPr b="1" dirty="0" lang="en-US" sz="6999">
                <a:solidFill>
                  <a:srgbClr val="6A6663"/>
                </a:solidFill>
                <a:latin typeface="Sensei Bold"/>
              </a:rPr>
              <a:t> </a:t>
            </a:r>
            <a:r>
              <a:rPr dirty="0" lang="en-US" sz="6999">
                <a:solidFill>
                  <a:srgbClr val="5E5D69"/>
                </a:solidFill>
                <a:latin typeface="Sensei Bold"/>
              </a:rPr>
              <a:t>WITHOUT A WISE DOCTOR!</a:t>
            </a:r>
          </a:p>
        </p:txBody>
      </p:sp>
    </p:spTree>
    <p:extLst>
      <p:ext uri="{BB962C8B-B14F-4D97-AF65-F5344CB8AC3E}">
        <p14:creationId xmlns:p14="http://schemas.microsoft.com/office/powerpoint/2010/main" val="2152750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0144-628A-41E5-9E7A-72088E2A7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1FD1A-CD41-4A0A-B606-71394089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8B7E-133D-4A2D-91C6-4C0F5F807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731A0-33C5-4886-969B-150F9F26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72550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AA420CD-4DB5-48A3-9F9F-C8EBE1CFEBE1}"/>
              </a:ext>
            </a:extLst>
          </p:cNvPr>
          <p:cNvGrpSpPr/>
          <p:nvPr/>
        </p:nvGrpSpPr>
        <p:grpSpPr>
          <a:xfrm>
            <a:off x="381000" y="349698"/>
            <a:ext cx="17638202" cy="9587604"/>
            <a:chOff x="0" y="0"/>
            <a:chExt cx="5966503" cy="324321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70785D5-15FF-478D-9932-346EFFE4FB69}"/>
                </a:ext>
              </a:extLst>
            </p:cNvPr>
            <p:cNvSpPr/>
            <p:nvPr/>
          </p:nvSpPr>
          <p:spPr>
            <a:xfrm>
              <a:off x="0" y="0"/>
              <a:ext cx="5966503" cy="3243214"/>
            </a:xfrm>
            <a:custGeom>
              <a:avLst/>
              <a:gdLst/>
              <a:ahLst/>
              <a:cxnLst/>
              <a:rect b="b" l="l" r="r" t="t"/>
              <a:pathLst>
                <a:path h="3243214" w="5966503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-47" r="4"/>
          <a:stretch>
            <a:fillRect/>
          </a:stretch>
        </p:blipFill>
        <p:spPr>
          <a:xfrm>
            <a:off x="13242952" y="7388241"/>
            <a:ext cx="4318581" cy="2357179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21191" y="2103857"/>
            <a:ext cx="4738663" cy="3475879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b="b" l="l" r="r" t="t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b="-41" l="-15248" r="-15208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21191" y="5936460"/>
            <a:ext cx="4757295" cy="3489546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b="b" l="l" r="r" t="t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/>
              <a:stretch>
                <a:fillRect b="-41" l="-5263" r="-5224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381000" y="704074"/>
            <a:ext cx="17638202" cy="1019155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7839"/>
              </a:lnSpc>
            </a:pPr>
            <a:r>
              <a:rPr b="1" dirty="0" lang="en-US" sz="6999">
                <a:solidFill>
                  <a:srgbClr val="FF5757"/>
                </a:solidFill>
                <a:latin typeface="Sensei Bold"/>
              </a:rPr>
              <a:t>QUACK REMEDIES FOR COVID-19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57891" y="2989064"/>
            <a:ext cx="12120509" cy="2154436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000000"/>
                </a:solidFill>
                <a:latin typeface="Montserrat Bold"/>
              </a:rPr>
              <a:t> </a:t>
            </a:r>
            <a:r>
              <a:rPr dirty="0" lang="en-US" sz="5400">
                <a:solidFill>
                  <a:srgbClr val="000000"/>
                </a:solidFill>
                <a:latin typeface="Montserrat Bold"/>
              </a:rPr>
              <a:t>* Volcanic Ash from Taal volcano</a:t>
            </a: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000000"/>
                </a:solidFill>
                <a:latin typeface="Arimo Bold"/>
              </a:rPr>
              <a:t> </a:t>
            </a:r>
          </a:p>
          <a:p>
            <a:pPr>
              <a:lnSpc>
                <a:spcPts val="5600"/>
              </a:lnSpc>
            </a:pPr>
            <a:endParaRPr dirty="0" lang="en-US" sz="500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34091" y="6078563"/>
            <a:ext cx="12120509" cy="1960537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>
              <a:lnSpc>
                <a:spcPts val="5600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 * Drinking bleach</a:t>
            </a:r>
          </a:p>
          <a:p>
            <a:pPr>
              <a:lnSpc>
                <a:spcPts val="4479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(WARNING: THIS CAN BE DEADLY)</a:t>
            </a:r>
          </a:p>
          <a:p>
            <a:pPr>
              <a:lnSpc>
                <a:spcPts val="5600"/>
              </a:lnSpc>
            </a:pPr>
            <a:endParaRPr dirty="0" lang="en-US" sz="3999">
              <a:solidFill>
                <a:srgbClr val="000000"/>
              </a:solidFill>
              <a:latin typeface="Montserrat Bold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9698"/>
            <a:ext cx="17638202" cy="9587604"/>
            <a:chOff x="0" y="0"/>
            <a:chExt cx="5966503" cy="3243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6503" cy="3243214"/>
            </a:xfrm>
            <a:custGeom>
              <a:avLst/>
              <a:gdLst/>
              <a:ahLst/>
              <a:cxnLst/>
              <a:rect b="b" l="l" r="r" t="t"/>
              <a:pathLst>
                <a:path h="3243214" w="5966503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21191" y="2103857"/>
            <a:ext cx="5082560" cy="3728133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b="b" l="l" r="r" t="t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2"/>
              <a:stretch>
                <a:fillRect b="-15864" l="-130" r="-27552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21191" y="5991973"/>
            <a:ext cx="5076280" cy="3723527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b="b" l="l" r="r" t="t"/>
              <a:pathLst>
                <a:path h="3083560" w="4215129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b="-41" l="-4988" r="-22796" t="-1624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282237" y="2179897"/>
            <a:ext cx="11299926" cy="3158300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r>
              <a:rPr dirty="0" lang="en-US" sz="5000">
                <a:solidFill>
                  <a:srgbClr val="000000"/>
                </a:solidFill>
                <a:latin typeface="Montserrat Bold"/>
              </a:rPr>
              <a:t> </a:t>
            </a:r>
            <a:r>
              <a:rPr dirty="0" lang="en-US" sz="5400">
                <a:solidFill>
                  <a:srgbClr val="000000"/>
                </a:solidFill>
                <a:latin typeface="Montserrat Bold"/>
              </a:rPr>
              <a:t>* Inhaling hot steam</a:t>
            </a:r>
          </a:p>
          <a:p>
            <a:r>
              <a:rPr dirty="0" lang="en-US" sz="5400">
                <a:solidFill>
                  <a:srgbClr val="000000"/>
                </a:solidFill>
                <a:latin typeface="Montserrat Bold"/>
              </a:rPr>
              <a:t>(DANGEROUS- CAN DAMAGE &amp; BURN YOUR SINUSES &amp; HEAD)</a:t>
            </a:r>
          </a:p>
          <a:p>
            <a:pPr>
              <a:lnSpc>
                <a:spcPts val="5600"/>
              </a:lnSpc>
            </a:pPr>
            <a:endParaRPr dirty="0" lang="en-US" sz="3999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82237" y="6333895"/>
            <a:ext cx="11015163" cy="2872581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>
              <a:lnSpc>
                <a:spcPts val="5600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Indian politicians were promoting drinking</a:t>
            </a:r>
          </a:p>
          <a:p>
            <a:pPr>
              <a:lnSpc>
                <a:spcPts val="5600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cow urine to stop</a:t>
            </a:r>
          </a:p>
          <a:p>
            <a:pPr>
              <a:lnSpc>
                <a:spcPts val="5600"/>
              </a:lnSpc>
            </a:pPr>
            <a:r>
              <a:rPr dirty="0" lang="en-US" sz="5400">
                <a:solidFill>
                  <a:srgbClr val="000000"/>
                </a:solidFill>
                <a:latin typeface="Montserrat Bold"/>
              </a:rPr>
              <a:t>covid-19!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D415F62-B780-4E88-B556-B537EECB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47" r="4"/>
          <a:stretch>
            <a:fillRect/>
          </a:stretch>
        </p:blipFill>
        <p:spPr>
          <a:xfrm>
            <a:off x="13242952" y="7388241"/>
            <a:ext cx="4318581" cy="2357179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CF13C0F-6FFF-461C-B884-AB1AF2E7DE26}"/>
              </a:ext>
            </a:extLst>
          </p:cNvPr>
          <p:cNvSpPr txBox="1"/>
          <p:nvPr/>
        </p:nvSpPr>
        <p:spPr>
          <a:xfrm>
            <a:off x="381000" y="704074"/>
            <a:ext cx="17638202" cy="1019155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ts val="7839"/>
              </a:lnSpc>
            </a:pPr>
            <a:r>
              <a:rPr b="1" dirty="0" lang="en-US" sz="6999">
                <a:solidFill>
                  <a:srgbClr val="FF5757"/>
                </a:solidFill>
                <a:latin typeface="Sensei Bold"/>
              </a:rPr>
              <a:t>QUACK REMEDIES FOR COVID-19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899" y="342901"/>
            <a:ext cx="17638202" cy="9587604"/>
            <a:chOff x="0" y="-2299"/>
            <a:chExt cx="5966503" cy="3243214"/>
          </a:xfrm>
        </p:grpSpPr>
        <p:sp>
          <p:nvSpPr>
            <p:cNvPr id="3" name="Freeform 3"/>
            <p:cNvSpPr/>
            <p:nvPr/>
          </p:nvSpPr>
          <p:spPr>
            <a:xfrm>
              <a:off x="0" y="-2299"/>
              <a:ext cx="5966503" cy="3243214"/>
            </a:xfrm>
            <a:custGeom>
              <a:avLst/>
              <a:gdLst/>
              <a:ahLst/>
              <a:cxnLst/>
              <a:rect l="l" t="t" r="r" b="b"/>
              <a:pathLst>
                <a:path w="5966503" h="3243214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9753600" y="5389313"/>
            <a:ext cx="10164724" cy="455478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7189" y="824835"/>
            <a:ext cx="17638202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500" dirty="0">
                <a:solidFill>
                  <a:srgbClr val="000000"/>
                </a:solidFill>
                <a:latin typeface="Sensei Bold"/>
              </a:rPr>
              <a:t> </a:t>
            </a:r>
            <a:r>
              <a:rPr lang="en-US" sz="6000" dirty="0">
                <a:solidFill>
                  <a:srgbClr val="000000"/>
                </a:solidFill>
                <a:latin typeface="Montserrat Bold"/>
              </a:rPr>
              <a:t>Don’t be deceived that a quack cure</a:t>
            </a:r>
          </a:p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Montserrat Bold"/>
              </a:rPr>
              <a:t>can protect you from covid-19! Get the help of a wise doctor (such as Dr. Lex ) as soon as you have any symptoms of covid-19.</a:t>
            </a:r>
          </a:p>
          <a:p>
            <a:pPr algn="ctr">
              <a:lnSpc>
                <a:spcPts val="8400"/>
              </a:lnSpc>
            </a:pPr>
            <a:endParaRPr lang="en-US" sz="7500" dirty="0">
              <a:solidFill>
                <a:srgbClr val="000000"/>
              </a:solidFill>
              <a:latin typeface="Sensei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C5DAD-658E-4D9D-88D5-E82407F51AC4}"/>
              </a:ext>
            </a:extLst>
          </p:cNvPr>
          <p:cNvSpPr txBox="1"/>
          <p:nvPr/>
        </p:nvSpPr>
        <p:spPr>
          <a:xfrm>
            <a:off x="1143000" y="5918180"/>
            <a:ext cx="7391401" cy="3139321"/>
          </a:xfrm>
          <a:prstGeom prst="rect">
            <a:avLst/>
          </a:prstGeom>
          <a:solidFill>
            <a:srgbClr val="5E5D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Dr. LEX TORRES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CP# 09171844191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Messenger: Lex Torres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Viber: 09171844191</a:t>
            </a:r>
            <a:endParaRPr lang="en-P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B07EC658-DFD7-45FD-9508-49A69741FAE8}"/>
              </a:ext>
            </a:extLst>
          </p:cNvPr>
          <p:cNvGrpSpPr/>
          <p:nvPr/>
        </p:nvGrpSpPr>
        <p:grpSpPr>
          <a:xfrm>
            <a:off x="324899" y="342901"/>
            <a:ext cx="17638202" cy="9587604"/>
            <a:chOff x="0" y="-2299"/>
            <a:chExt cx="5966503" cy="3243214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D6127A1-39B1-4E40-B1B8-76709E0D3D83}"/>
                </a:ext>
              </a:extLst>
            </p:cNvPr>
            <p:cNvSpPr/>
            <p:nvPr/>
          </p:nvSpPr>
          <p:spPr>
            <a:xfrm>
              <a:off x="0" y="-2299"/>
              <a:ext cx="5966503" cy="3243214"/>
            </a:xfrm>
            <a:custGeom>
              <a:avLst/>
              <a:gdLst/>
              <a:ahLst/>
              <a:cxnLst/>
              <a:rect b="b" l="l" r="r" t="t"/>
              <a:pathLst>
                <a:path h="3243214" w="5966503">
                  <a:moveTo>
                    <a:pt x="0" y="0"/>
                  </a:moveTo>
                  <a:lnTo>
                    <a:pt x="5966503" y="0"/>
                  </a:lnTo>
                  <a:lnTo>
                    <a:pt x="5966503" y="3243214"/>
                  </a:lnTo>
                  <a:lnTo>
                    <a:pt x="0" y="32432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C65574C-FE22-4EA4-A74D-2DE4930E31C1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dirty="0" lang="en-US"/>
          </a:p>
          <a:p>
            <a:endParaRPr dirty="0"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65337-81E0-4235-B649-02A1F4D13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32" r="26"/>
          <a:stretch/>
        </p:blipFill>
        <p:spPr>
          <a:xfrm>
            <a:off x="8839200" y="3674566"/>
            <a:ext cx="9067800" cy="62695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090CA3-5105-4059-8024-10F921B8B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7700"/>
            <a:ext cx="16916400" cy="8229600"/>
          </a:xfrm>
        </p:spPr>
        <p:txBody>
          <a:bodyPr>
            <a:noAutofit/>
          </a:bodyPr>
          <a:lstStyle/>
          <a:p>
            <a:pPr algn="l">
              <a:lnSpc>
                <a:spcPts val="8400"/>
              </a:lnSpc>
            </a:pPr>
            <a: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If you have the symptoms of covid-19, don’t be deceived that it is something else: “Its just a flu”</a:t>
            </a:r>
            <a:b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</a:br>
            <a:b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</a:br>
            <a: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Do not let fear keep you </a:t>
            </a:r>
            <a:b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</a:br>
            <a: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from getting help!</a:t>
            </a:r>
            <a:b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</a:br>
            <a:b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</a:br>
            <a: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Do not ignore it and </a:t>
            </a:r>
            <a:b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</a:br>
            <a:r>
              <a:rPr b="1" dirty="0" lang="en-US" sz="54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hope it will get better.</a:t>
            </a:r>
            <a:endParaRPr b="1" dirty="0" lang="en-PH" sz="5400">
              <a:solidFill>
                <a:srgbClr val="000000"/>
              </a:solidFill>
              <a:latin typeface="Montserra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961104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53" r="1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7338761"/>
            <a:ext cx="16230600" cy="2155297"/>
            <a:chOff x="0" y="0"/>
            <a:chExt cx="5490351" cy="7290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729076"/>
            </a:xfrm>
            <a:custGeom>
              <a:avLst/>
              <a:gdLst/>
              <a:ahLst/>
              <a:cxnLst/>
              <a:rect b="b" l="l" r="r" t="t"/>
              <a:pathLst>
                <a:path h="729076" w="5490351">
                  <a:moveTo>
                    <a:pt x="0" y="0"/>
                  </a:moveTo>
                  <a:lnTo>
                    <a:pt x="5490351" y="0"/>
                  </a:lnTo>
                  <a:lnTo>
                    <a:pt x="5490351" y="729076"/>
                  </a:lnTo>
                  <a:lnTo>
                    <a:pt x="0" y="729076"/>
                  </a:lnTo>
                  <a:close/>
                </a:path>
              </a:pathLst>
            </a:custGeom>
            <a:solidFill>
              <a:srgbClr val="D5E0E6">
                <a:alpha val="5568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349698"/>
            <a:ext cx="1688961" cy="1860089"/>
            <a:chOff x="0" y="0"/>
            <a:chExt cx="57658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b="b" l="l" r="r" t="t"/>
              <a:pathLst>
                <a:path h="6350000" w="57658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5E5D69">
                <a:alpha val="71765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00458" y="1664017"/>
            <a:ext cx="16487084" cy="464229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625"/>
              </a:lnSpc>
            </a:pPr>
            <a:r>
              <a:rPr dirty="0" lang="en-US" sz="7500">
                <a:solidFill>
                  <a:srgbClr val="000000"/>
                </a:solidFill>
                <a:latin typeface="Intro Rust Bold"/>
              </a:rPr>
              <a:t>WE NEED</a:t>
            </a:r>
          </a:p>
          <a:p>
            <a:pPr algn="ctr">
              <a:lnSpc>
                <a:spcPts val="10350"/>
              </a:lnSpc>
            </a:pPr>
            <a:r>
              <a:rPr dirty="0" lang="en-US" sz="9000">
                <a:solidFill>
                  <a:srgbClr val="FF5757"/>
                </a:solidFill>
                <a:latin typeface="Intro Rust Bold"/>
              </a:rPr>
              <a:t>INCREASING DISCERNMENT</a:t>
            </a:r>
          </a:p>
          <a:p>
            <a:pPr algn="ctr">
              <a:lnSpc>
                <a:spcPts val="8624"/>
              </a:lnSpc>
            </a:pPr>
            <a:r>
              <a:rPr dirty="0" lang="en-US" sz="7500">
                <a:solidFill>
                  <a:srgbClr val="000000"/>
                </a:solidFill>
                <a:latin typeface="Intro Rust Bold"/>
              </a:rPr>
              <a:t>TO COUNTER THE INCREASING DECEPTION OF THE LAST DAYS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80055"/>
            <a:ext cx="1688961" cy="125538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FFFFFF"/>
                </a:solidFill>
                <a:latin typeface="Montserrat Bold"/>
              </a:rPr>
              <a:t>#1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5407-B8C0-4573-9148-9A424297D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"/>
            <a:ext cx="182880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The Story of Rick Rescorla </a:t>
            </a:r>
            <a:endParaRPr lang="en-PH" sz="6600" b="1" dirty="0">
              <a:solidFill>
                <a:srgbClr val="000000"/>
              </a:solidFill>
              <a:latin typeface="Montserrat 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D3F2C-D16A-4017-B9C4-B85203BF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31864"/>
            <a:ext cx="11125200" cy="84937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62F4ECC-C8BF-4431-97F1-D46F450ED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2" y="1797000"/>
            <a:ext cx="6400800" cy="849379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en-US" sz="4800" dirty="0">
                <a:solidFill>
                  <a:srgbClr val="000000"/>
                </a:solidFill>
                <a:latin typeface="Montserrat Bold"/>
              </a:rPr>
              <a:t>A brave soldier who became the head of security for the large company, Morgan Stanley. </a:t>
            </a:r>
          </a:p>
          <a:p>
            <a:endParaRPr lang="en-US" sz="4800" dirty="0">
              <a:solidFill>
                <a:srgbClr val="000000"/>
              </a:solidFill>
              <a:latin typeface="Montserrat Bold"/>
            </a:endParaRPr>
          </a:p>
          <a:p>
            <a:r>
              <a:rPr lang="en-US" sz="4800" dirty="0">
                <a:solidFill>
                  <a:srgbClr val="000000"/>
                </a:solidFill>
                <a:latin typeface="Montserrat Bold"/>
              </a:rPr>
              <a:t>- Rick was in charge of the safety of 2,700 employees </a:t>
            </a:r>
            <a:endParaRPr lang="en-PH" sz="4800" dirty="0">
              <a:solidFill>
                <a:srgbClr val="000000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792449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FE62-D070-459F-836B-3082D4A36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Others said the 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ABD59-94B2-410C-A804-9F2404DDA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49543-4A48-4684-B403-322EC878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11854543" cy="952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A573C-9D21-4F21-9E6F-221107BE1141}"/>
              </a:ext>
            </a:extLst>
          </p:cNvPr>
          <p:cNvSpPr txBox="1"/>
          <p:nvPr/>
        </p:nvSpPr>
        <p:spPr>
          <a:xfrm>
            <a:off x="12344400" y="942350"/>
            <a:ext cx="568234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Montserrat Bold"/>
              </a:rPr>
              <a:t>Others said the building that was burning nearby was no problem, but Rick quickly commanded his employees to begin to exit the building </a:t>
            </a:r>
            <a:endParaRPr lang="en-PH" sz="5400" dirty="0">
              <a:solidFill>
                <a:srgbClr val="000000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410549139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775F-96F0-4C88-9135-E4463E571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7200" y="259855"/>
            <a:ext cx="9848268" cy="9775370"/>
          </a:xfrm>
        </p:spPr>
        <p:txBody>
          <a:bodyPr>
            <a:noAutofit/>
          </a:bodyPr>
          <a:lstStyle/>
          <a:p>
            <a:r>
              <a:rPr dirty="0" lang="en-US" sz="66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17 minutes later an airplane crashed into their own building- </a:t>
            </a:r>
            <a:br>
              <a:rPr dirty="0" lang="en-US" sz="66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</a:br>
            <a:r>
              <a:rPr dirty="0" lang="en-US" sz="6600">
                <a:solidFill>
                  <a:srgbClr val="000000"/>
                </a:solidFill>
                <a:latin typeface="Montserrat Bold"/>
                <a:ea typeface="+mn-ea"/>
                <a:cs typeface="+mn-cs"/>
              </a:rPr>
              <a:t>but Rick’s discernment and quick action led almost all of the company’s 2,700 employees to safety! </a:t>
            </a:r>
            <a:endParaRPr dirty="0" lang="en-PH" sz="6600">
              <a:solidFill>
                <a:srgbClr val="000000"/>
              </a:solidFill>
              <a:latin typeface="Montserrat Bol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DDF66-8752-4136-8F66-9EBE2C6EA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"/>
          <a:stretch/>
        </p:blipFill>
        <p:spPr>
          <a:xfrm>
            <a:off x="362532" y="255815"/>
            <a:ext cx="7397578" cy="97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0166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BF93B-A73A-4866-928F-3F45D8065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"/>
          <a:stretch/>
        </p:blipFill>
        <p:spPr>
          <a:xfrm>
            <a:off x="270164" y="332856"/>
            <a:ext cx="17747672" cy="9653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3689F-C5FA-46B0-B17A-B8BEC0095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408487"/>
            <a:ext cx="16764000" cy="1470025"/>
          </a:xfrm>
        </p:spPr>
        <p:txBody>
          <a:bodyPr>
            <a:noAutofit/>
          </a:bodyPr>
          <a:lstStyle/>
          <a:p>
            <a:r>
              <a:rPr b="1" dirty="0" lang="en-US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  <a:ea typeface="+mn-ea"/>
                <a:cs typeface="+mn-cs"/>
              </a:rPr>
              <a:t>With DISCERNMENT we can avoid DECEPTION, and with COURAGE and FAITH guide the people of God through the Last Days to become a victorious, glorious Church! </a:t>
            </a:r>
            <a:endParaRPr b="1" dirty="0" lang="en-PH" sz="6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ontserra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10138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53" r="1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172831"/>
            <a:ext cx="16230600" cy="5946669"/>
            <a:chOff x="0" y="0"/>
            <a:chExt cx="5490351" cy="20115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011589"/>
            </a:xfrm>
            <a:custGeom>
              <a:avLst/>
              <a:gdLst/>
              <a:ahLst/>
              <a:cxnLst/>
              <a:rect b="b" l="l" r="r" t="t"/>
              <a:pathLst>
                <a:path h="2011589" w="5490351">
                  <a:moveTo>
                    <a:pt x="0" y="0"/>
                  </a:moveTo>
                  <a:lnTo>
                    <a:pt x="5490351" y="0"/>
                  </a:lnTo>
                  <a:lnTo>
                    <a:pt x="5490351" y="2011589"/>
                  </a:lnTo>
                  <a:lnTo>
                    <a:pt x="0" y="2011589"/>
                  </a:lnTo>
                  <a:close/>
                </a:path>
              </a:pathLst>
            </a:custGeom>
            <a:solidFill>
              <a:srgbClr val="D5E0E6">
                <a:alpha val="5568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24899" y="1186550"/>
            <a:ext cx="17638202" cy="182101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130"/>
              </a:lnSpc>
            </a:pPr>
            <a:r>
              <a:rPr dirty="0" lang="en-US" sz="6200">
                <a:solidFill>
                  <a:srgbClr val="000000"/>
                </a:solidFill>
                <a:latin typeface="Intro Rust Bold"/>
              </a:rPr>
              <a:t>There will be increasing deception</a:t>
            </a:r>
          </a:p>
          <a:p>
            <a:pPr algn="ctr">
              <a:lnSpc>
                <a:spcPts val="7130"/>
              </a:lnSpc>
            </a:pPr>
            <a:r>
              <a:rPr dirty="0" lang="en-US" sz="6200">
                <a:solidFill>
                  <a:srgbClr val="000000"/>
                </a:solidFill>
                <a:latin typeface="Intro Rust Bold"/>
              </a:rPr>
              <a:t>Until </a:t>
            </a:r>
            <a:r>
              <a:rPr dirty="0" err="1" lang="en-US" sz="6200">
                <a:solidFill>
                  <a:srgbClr val="000000"/>
                </a:solidFill>
                <a:latin typeface="Intro Rust Bold"/>
              </a:rPr>
              <a:t>christ’s</a:t>
            </a:r>
            <a:r>
              <a:rPr dirty="0" lang="en-US" sz="6200">
                <a:solidFill>
                  <a:srgbClr val="000000"/>
                </a:solidFill>
                <a:latin typeface="Intro Rust Bold"/>
              </a:rPr>
              <a:t> </a:t>
            </a:r>
            <a:r>
              <a:rPr dirty="0" err="1" lang="en-US" sz="6200">
                <a:solidFill>
                  <a:srgbClr val="000000"/>
                </a:solidFill>
                <a:latin typeface="Intro Rust Bold"/>
              </a:rPr>
              <a:t>return</a:t>
            </a:r>
            <a:r>
              <a:rPr dirty="0" err="1" lang="en-US" sz="100">
                <a:solidFill>
                  <a:srgbClr val="000000"/>
                </a:solidFill>
                <a:latin typeface="Arimo Bold"/>
              </a:rPr>
              <a:t>until</a:t>
            </a:r>
            <a:r>
              <a:rPr dirty="0" lang="en-US" sz="100">
                <a:solidFill>
                  <a:srgbClr val="000000"/>
                </a:solidFill>
                <a:latin typeface="Arimo Bold"/>
              </a:rPr>
              <a:t> Christ's return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9436" y="3680113"/>
            <a:ext cx="15072644" cy="392222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7139"/>
              </a:lnSpc>
            </a:pPr>
            <a:r>
              <a:rPr dirty="0" lang="en-US" sz="5100">
                <a:solidFill>
                  <a:srgbClr val="000000"/>
                </a:solidFill>
                <a:latin typeface="Montserrat Bold"/>
              </a:rPr>
              <a:t>a) Warned by Christ:</a:t>
            </a:r>
            <a:r>
              <a:rPr dirty="0" lang="en-US" sz="5100">
                <a:solidFill>
                  <a:srgbClr val="000000"/>
                </a:solidFill>
                <a:latin typeface="Montserrat"/>
              </a:rPr>
              <a:t> Mt.24:3-5 &amp; 24:23-26</a:t>
            </a:r>
          </a:p>
          <a:p>
            <a:pPr>
              <a:lnSpc>
                <a:spcPts val="4900"/>
              </a:lnSpc>
            </a:pPr>
            <a:endParaRPr dirty="0" lang="en-US" sz="510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7139"/>
              </a:lnSpc>
            </a:pPr>
            <a:r>
              <a:rPr dirty="0" lang="en-US" sz="5100">
                <a:solidFill>
                  <a:srgbClr val="000000"/>
                </a:solidFill>
                <a:latin typeface="Montserrat Bold"/>
              </a:rPr>
              <a:t>b) Warned by Paul: </a:t>
            </a:r>
            <a:r>
              <a:rPr dirty="0" lang="en-US" sz="5100">
                <a:solidFill>
                  <a:srgbClr val="000000"/>
                </a:solidFill>
                <a:latin typeface="Montserrat"/>
              </a:rPr>
              <a:t>1 Tim.4:1 &amp; 2 Thess.2:9-12</a:t>
            </a:r>
          </a:p>
          <a:p>
            <a:pPr>
              <a:lnSpc>
                <a:spcPts val="4900"/>
              </a:lnSpc>
            </a:pPr>
            <a:r>
              <a:rPr dirty="0" lang="en-US" sz="5100">
                <a:solidFill>
                  <a:srgbClr val="000000"/>
                </a:solidFill>
                <a:latin typeface="Montserrat Bold"/>
              </a:rPr>
              <a:t> </a:t>
            </a:r>
          </a:p>
          <a:p>
            <a:pPr>
              <a:lnSpc>
                <a:spcPts val="7139"/>
              </a:lnSpc>
            </a:pPr>
            <a:r>
              <a:rPr dirty="0" lang="en-US" sz="5100">
                <a:solidFill>
                  <a:srgbClr val="000000"/>
                </a:solidFill>
                <a:latin typeface="Montserrat Bold"/>
              </a:rPr>
              <a:t>c) Warned by John:</a:t>
            </a:r>
            <a:r>
              <a:rPr dirty="0" lang="en-US" sz="4000">
                <a:solidFill>
                  <a:srgbClr val="000000"/>
                </a:solidFill>
                <a:latin typeface="Montserrat Bold"/>
              </a:rPr>
              <a:t> </a:t>
            </a:r>
            <a:r>
              <a:rPr dirty="0" lang="en-US" sz="5100">
                <a:solidFill>
                  <a:srgbClr val="000000"/>
                </a:solidFill>
                <a:latin typeface="Montserrat"/>
              </a:rPr>
              <a:t>Rev.13:11-15 &amp; 16:13-14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53" r="1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828343"/>
            <a:ext cx="16230600" cy="8630313"/>
            <a:chOff x="0" y="0"/>
            <a:chExt cx="5490351" cy="2919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919390"/>
            </a:xfrm>
            <a:custGeom>
              <a:avLst/>
              <a:gdLst/>
              <a:ahLst/>
              <a:cxnLst/>
              <a:rect b="b" l="l" r="r" t="t"/>
              <a:pathLst>
                <a:path h="2919390" w="5490351">
                  <a:moveTo>
                    <a:pt x="0" y="0"/>
                  </a:moveTo>
                  <a:lnTo>
                    <a:pt x="5490351" y="0"/>
                  </a:lnTo>
                  <a:lnTo>
                    <a:pt x="5490351" y="2919390"/>
                  </a:lnTo>
                  <a:lnTo>
                    <a:pt x="0" y="2919390"/>
                  </a:lnTo>
                  <a:close/>
                </a:path>
              </a:pathLst>
            </a:custGeom>
            <a:solidFill>
              <a:srgbClr val="D5E0E6">
                <a:alpha val="5568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99512" y="1368941"/>
            <a:ext cx="15688975" cy="746339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860"/>
              </a:lnSpc>
            </a:pPr>
            <a:r>
              <a:rPr dirty="0" lang="en-US" sz="4900">
                <a:solidFill>
                  <a:srgbClr val="000000"/>
                </a:solidFill>
                <a:latin typeface="Montserrat Bold"/>
              </a:rPr>
              <a:t>Our growing spiritual discernment must develop faster than the deepening deception of the Last Days. Otherwise we can be swept away by deception </a:t>
            </a:r>
            <a:r>
              <a:rPr dirty="0" lang="en-US" sz="4900">
                <a:solidFill>
                  <a:srgbClr val="FF5757"/>
                </a:solidFill>
                <a:latin typeface="Montserrat Bold"/>
              </a:rPr>
              <a:t>(Rev.12:5, Is.59:19)</a:t>
            </a:r>
            <a:r>
              <a:rPr dirty="0" lang="en-US" sz="4900">
                <a:solidFill>
                  <a:srgbClr val="000000"/>
                </a:solidFill>
                <a:latin typeface="Montserrat Bold"/>
              </a:rPr>
              <a:t> to become part of the false church </a:t>
            </a:r>
            <a:r>
              <a:rPr dirty="0" lang="en-US" sz="4900">
                <a:solidFill>
                  <a:srgbClr val="FF5757"/>
                </a:solidFill>
                <a:latin typeface="Montserrat Bold"/>
              </a:rPr>
              <a:t>(Mt.13:37-41)</a:t>
            </a:r>
            <a:r>
              <a:rPr dirty="0" lang="en-US" sz="4900">
                <a:solidFill>
                  <a:srgbClr val="000000"/>
                </a:solidFill>
                <a:latin typeface="Montserrat Bold"/>
              </a:rPr>
              <a:t>, the harlot of Antichrist, </a:t>
            </a:r>
            <a:r>
              <a:rPr dirty="0" lang="en-US" sz="4900">
                <a:solidFill>
                  <a:srgbClr val="FF5757"/>
                </a:solidFill>
                <a:latin typeface="Montserrat Bold"/>
              </a:rPr>
              <a:t>Rev.18:1-4</a:t>
            </a:r>
            <a:r>
              <a:rPr dirty="0" lang="en-US" sz="4900">
                <a:solidFill>
                  <a:srgbClr val="000000"/>
                </a:solidFill>
                <a:latin typeface="Montserrat Bold"/>
              </a:rPr>
              <a:t>.</a:t>
            </a:r>
          </a:p>
          <a:p>
            <a:pPr algn="ctr">
              <a:lnSpc>
                <a:spcPts val="4200"/>
              </a:lnSpc>
            </a:pPr>
            <a:endParaRPr dirty="0" lang="en-US" sz="490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6860"/>
              </a:lnSpc>
            </a:pPr>
            <a:r>
              <a:rPr dirty="0" lang="en-US" sz="4900">
                <a:solidFill>
                  <a:srgbClr val="000000"/>
                </a:solidFill>
                <a:latin typeface="Montserrat Bold"/>
              </a:rPr>
              <a:t>(There are two women in the book of Revelation: the Bride of Christ &amp; the Harlot of Antichrist.)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29" r="-3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49698"/>
            <a:ext cx="1688961" cy="1860089"/>
            <a:chOff x="0" y="0"/>
            <a:chExt cx="57658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b="b" l="l" r="r" t="t"/>
              <a:pathLst>
                <a:path h="6350000" w="57658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5E5D69">
                <a:alpha val="71765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00458" y="1104900"/>
            <a:ext cx="16487084" cy="68300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10349"/>
              </a:lnSpc>
            </a:pPr>
            <a:r>
              <a:rPr dirty="0" lang="en-US" sz="9000">
                <a:solidFill>
                  <a:srgbClr val="FF5757"/>
                </a:solidFill>
                <a:latin typeface="Intro Rust Bold"/>
              </a:rPr>
              <a:t>WE NEED TO develop</a:t>
            </a:r>
          </a:p>
          <a:p>
            <a:pPr algn="ctr">
              <a:lnSpc>
                <a:spcPts val="10350"/>
              </a:lnSpc>
            </a:pPr>
            <a:r>
              <a:rPr dirty="0" lang="en-US" sz="9000">
                <a:solidFill>
                  <a:srgbClr val="FF5757"/>
                </a:solidFill>
                <a:latin typeface="Intro Rust Bold"/>
              </a:rPr>
              <a:t>spiritual DISCERNMENT</a:t>
            </a:r>
          </a:p>
          <a:p>
            <a:pPr algn="ctr">
              <a:lnSpc>
                <a:spcPts val="8624"/>
              </a:lnSpc>
            </a:pPr>
            <a:r>
              <a:rPr dirty="0" lang="en-US" sz="8300">
                <a:solidFill>
                  <a:srgbClr val="FF0000"/>
                </a:solidFill>
                <a:latin typeface="Intro Rust Bold"/>
              </a:rPr>
              <a:t>To prepare a victorious, glorious church!</a:t>
            </a:r>
          </a:p>
          <a:p>
            <a:pPr algn="ctr"/>
            <a:endParaRPr dirty="0" lang="en-US" sz="3200">
              <a:solidFill>
                <a:srgbClr val="000000"/>
              </a:solidFill>
              <a:latin typeface="Intro Rust Bold"/>
            </a:endParaRPr>
          </a:p>
          <a:p>
            <a:pPr algn="ctr"/>
            <a:r>
              <a:rPr dirty="0" lang="en-US" sz="4800">
                <a:solidFill>
                  <a:srgbClr val="000000"/>
                </a:solidFill>
                <a:latin typeface="Intro Rust Bold"/>
              </a:rPr>
              <a:t>“I will build My church, and the gates of hell </a:t>
            </a:r>
          </a:p>
          <a:p>
            <a:pPr algn="ctr"/>
            <a:r>
              <a:rPr dirty="0" lang="en-US" sz="4800">
                <a:solidFill>
                  <a:srgbClr val="000000"/>
                </a:solidFill>
                <a:latin typeface="Intro Rust Bold"/>
              </a:rPr>
              <a:t>will not prevail against it” -Mt.16:18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80055"/>
            <a:ext cx="1688961" cy="125538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10219"/>
              </a:lnSpc>
            </a:pPr>
            <a:r>
              <a:rPr dirty="0" lang="en-US" sz="7299">
                <a:solidFill>
                  <a:srgbClr val="FFFFFF"/>
                </a:solidFill>
                <a:latin typeface="Montserrat Bold"/>
              </a:rPr>
              <a:t>#2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0458" y="8205169"/>
            <a:ext cx="16230600" cy="7309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712"/>
              </a:lnSpc>
            </a:pPr>
            <a:r>
              <a:rPr dirty="0" lang="en-US" sz="5100">
                <a:solidFill>
                  <a:srgbClr val="000000"/>
                </a:solidFill>
                <a:latin typeface="Montserrat Bold"/>
              </a:rPr>
              <a:t>Is. 60:1-3, Eph. 5:27, &amp; Rev. 19:7-8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-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2216" y="779141"/>
            <a:ext cx="16487084" cy="244854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9545"/>
              </a:lnSpc>
            </a:pPr>
            <a:r>
              <a:rPr dirty="0" lang="en-US" sz="83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AREAS OF GROWING DECEPTION: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820105" y="3770079"/>
            <a:ext cx="11018214" cy="3793542"/>
            <a:chOff x="0" y="0"/>
            <a:chExt cx="3727149" cy="1283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27149" cy="1283248"/>
            </a:xfrm>
            <a:custGeom>
              <a:avLst/>
              <a:gdLst/>
              <a:ahLst/>
              <a:cxnLst/>
              <a:rect b="b" l="l" r="r" t="t"/>
              <a:pathLst>
                <a:path h="1283248" w="3727149">
                  <a:moveTo>
                    <a:pt x="0" y="0"/>
                  </a:moveTo>
                  <a:lnTo>
                    <a:pt x="3727149" y="0"/>
                  </a:lnTo>
                  <a:lnTo>
                    <a:pt x="3727149" y="1283248"/>
                  </a:lnTo>
                  <a:lnTo>
                    <a:pt x="0" y="1283248"/>
                  </a:lnTo>
                  <a:close/>
                </a:path>
              </a:pathLst>
            </a:custGeom>
            <a:solidFill>
              <a:srgbClr val="A18468">
                <a:alpha val="46667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20105" y="4043107"/>
            <a:ext cx="11018214" cy="339836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831"/>
              </a:lnSpc>
            </a:pPr>
            <a:r>
              <a:rPr dirty="0" lang="en-US" sz="6099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GROWING DECEPTION # 1 </a:t>
            </a:r>
          </a:p>
          <a:p>
            <a:pPr algn="ctr">
              <a:lnSpc>
                <a:spcPts val="4479"/>
              </a:lnSpc>
            </a:pPr>
            <a:endParaRPr dirty="0" lang="en-US" sz="6099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  <a:p>
            <a:pPr algn="ctr">
              <a:lnSpc>
                <a:spcPts val="7615"/>
              </a:lnSpc>
            </a:pPr>
            <a:r>
              <a:rPr dirty="0" lang="en-US" sz="68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Deceiving</a:t>
            </a:r>
          </a:p>
          <a:p>
            <a:pPr algn="ctr">
              <a:lnSpc>
                <a:spcPts val="7615"/>
              </a:lnSpc>
            </a:pPr>
            <a:r>
              <a:rPr dirty="0" lang="en-US" sz="68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doctrines</a:t>
            </a:r>
          </a:p>
        </p:txBody>
      </p:sp>
    </p:spTree>
    <p:extLst>
      <p:ext uri="{BB962C8B-B14F-4D97-AF65-F5344CB8AC3E}">
        <p14:creationId xmlns:p14="http://schemas.microsoft.com/office/powerpoint/2010/main" val="474857082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68627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79416" y="1028700"/>
            <a:ext cx="12329168" cy="1264910"/>
            <a:chOff x="0" y="0"/>
            <a:chExt cx="16438891" cy="1686547"/>
          </a:xfrm>
        </p:grpSpPr>
        <p:sp>
          <p:nvSpPr>
            <p:cNvPr id="6" name="TextBox 6"/>
            <p:cNvSpPr txBox="1"/>
            <p:nvPr/>
          </p:nvSpPr>
          <p:spPr>
            <a:xfrm>
              <a:off x="0" y="28575"/>
              <a:ext cx="7599974" cy="165797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9545"/>
                </a:lnSpc>
              </a:pPr>
              <a:r>
                <a:rPr dirty="0" lang="en-US" sz="830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Intro Rust Bold"/>
                </a:rPr>
                <a:t>3 LEAVENS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599974" y="271235"/>
              <a:ext cx="8838917" cy="119170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6831"/>
                </a:lnSpc>
              </a:pPr>
              <a:r>
                <a:rPr dirty="0" lang="en-US" sz="6099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(false doctrines)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3966" y="2219337"/>
            <a:ext cx="16960069" cy="80579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271"/>
              </a:lnSpc>
            </a:pPr>
            <a:r>
              <a:rPr dirty="0" lang="en-US" sz="5599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THAT JESUS WARNED ABOUT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192" y="3845138"/>
            <a:ext cx="16119617" cy="318035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159"/>
              </a:lnSpc>
            </a:pPr>
            <a:r>
              <a:rPr dirty="0" lang="en-US" sz="5499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Mt.16:12 “Then they understood that He did not tell them to beware of the leaven of bread, but of the doctrine of the Pharisees and Sadducees.”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0458" y="7592172"/>
            <a:ext cx="16487084" cy="173631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900"/>
              </a:lnSpc>
            </a:pPr>
            <a:r>
              <a:rPr dirty="0" lang="en-US" sz="6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LEAVEN = FALSE DOCTRINES</a:t>
            </a:r>
          </a:p>
          <a:p>
            <a:pPr algn="ctr">
              <a:lnSpc>
                <a:spcPts val="6555"/>
              </a:lnSpc>
            </a:pPr>
            <a:r>
              <a:rPr dirty="0" lang="en-US" sz="57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 Bold"/>
              </a:rPr>
              <a:t>THAT SLOWLY, SILENTLY GROW &amp; CORRUPT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5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36"/>
          <a:stretch>
            <a:fillRect/>
          </a:stretch>
        </p:blipFill>
        <p:spPr>
          <a:xfrm>
            <a:off x="324899" y="349698"/>
            <a:ext cx="17638202" cy="95876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3966" y="718223"/>
            <a:ext cx="16960069" cy="8850555"/>
            <a:chOff x="0" y="0"/>
            <a:chExt cx="5737110" cy="29938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7110" cy="2993891"/>
            </a:xfrm>
            <a:custGeom>
              <a:avLst/>
              <a:gdLst/>
              <a:ahLst/>
              <a:cxnLst/>
              <a:rect b="b" l="l" r="r" t="t"/>
              <a:pathLst>
                <a:path h="2993891" w="5737110">
                  <a:moveTo>
                    <a:pt x="0" y="0"/>
                  </a:moveTo>
                  <a:lnTo>
                    <a:pt x="5737110" y="0"/>
                  </a:lnTo>
                  <a:lnTo>
                    <a:pt x="5737110" y="2993891"/>
                  </a:lnTo>
                  <a:lnTo>
                    <a:pt x="0" y="2993891"/>
                  </a:lnTo>
                  <a:close/>
                </a:path>
              </a:pathLst>
            </a:custGeom>
            <a:solidFill>
              <a:srgbClr val="A18468">
                <a:alpha val="8470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82528" y="1028700"/>
            <a:ext cx="8876772" cy="910712"/>
            <a:chOff x="0" y="0"/>
            <a:chExt cx="11835697" cy="1214282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5471841" cy="119523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6872"/>
                </a:lnSpc>
              </a:pPr>
              <a:r>
                <a:rPr dirty="0" lang="en-US" sz="5980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Intro Rust Bold"/>
                </a:rPr>
                <a:t>3 LEAVENS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71841" y="199095"/>
              <a:ext cx="6363856" cy="8541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ctr">
                <a:lnSpc>
                  <a:spcPts val="4918"/>
                </a:lnSpc>
              </a:pPr>
              <a:r>
                <a:rPr dirty="0" lang="en-US" sz="4391">
                  <a:solidFill>
                    <a:srgbClr val="F0FF8A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Montserrat Bold"/>
                </a:rPr>
                <a:t>(false doctrines)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39683" y="2087591"/>
            <a:ext cx="16119617" cy="68634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ts val="5712"/>
              </a:lnSpc>
            </a:pPr>
            <a:r>
              <a:rPr dirty="0" lang="en-US" sz="51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ntro Rust"/>
              </a:rPr>
              <a:t>a) The Leaven of the Pharisees: LEGALISM </a:t>
            </a:r>
          </a:p>
          <a:p>
            <a:pPr>
              <a:lnSpc>
                <a:spcPts val="4479"/>
              </a:lnSpc>
            </a:pPr>
            <a:endParaRPr dirty="0" lang="en-US" sz="51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ntro Rust"/>
            </a:endParaRP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Outward appearance of holiness, but corrupt of heart: “</a:t>
            </a: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you clean the outside or your cup and dish, but inside your hearts you are full of greed and wickedness,” </a:t>
            </a:r>
            <a:r>
              <a:rPr dirty="0" lang="en-US" sz="5000">
                <a:solidFill>
                  <a:srgbClr val="F0FF8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Lk.11:39</a:t>
            </a: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.</a:t>
            </a:r>
          </a:p>
          <a:p>
            <a:pPr>
              <a:lnSpc>
                <a:spcPts val="4479"/>
              </a:lnSpc>
            </a:pPr>
            <a:endParaRPr dirty="0" lang="en-US" sz="5000"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pPr>
              <a:lnSpc>
                <a:spcPts val="5600"/>
              </a:lnSpc>
            </a:pPr>
            <a:r>
              <a:rPr dirty="0" lang="en-US" sz="50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They legalistically obeyed the Sabbath, but did not follow the spirit of the Sabbath- so they rejected Christ, the Lord of the Sabbath!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1245</Words>
  <Application>Microsoft Office PowerPoint</Application>
  <PresentationFormat>Custom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Montserrat</vt:lpstr>
      <vt:lpstr>Montserrat Bold</vt:lpstr>
      <vt:lpstr>Intro Rust</vt:lpstr>
      <vt:lpstr>Intro Rust Bold</vt:lpstr>
      <vt:lpstr>Calibri</vt:lpstr>
      <vt:lpstr>Arial</vt:lpstr>
      <vt:lpstr>Sensei Bold</vt:lpstr>
      <vt:lpstr>Arimo Bold</vt:lpstr>
      <vt:lpstr>Bahnschrift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the symptoms of covid-19, don’t be deceived that it is something else: “Its just a flu”  Do not let fear keep you  from getting help!  Do not ignore it and  hope it will get better.</vt:lpstr>
      <vt:lpstr>The Story of Rick Rescorla </vt:lpstr>
      <vt:lpstr>Others said the </vt:lpstr>
      <vt:lpstr>17 minutes later an airplane crashed into their own building-  but Rick’s discernment and quick action led almost all of the company’s 2,700 employees to safety! </vt:lpstr>
      <vt:lpstr>With DISCERNMENT we can avoid DECEPTION, and with COURAGE and FAITH guide the people of God through the Last Days to become a victorious, glorious Church!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 PPT</dc:title>
  <dc:creator>Norman Holmes</dc:creator>
  <cp:lastModifiedBy>Keem GC</cp:lastModifiedBy>
  <cp:revision>13</cp:revision>
  <dcterms:created xsi:type="dcterms:W3CDTF">2006-08-16T00:00:00Z</dcterms:created>
  <dcterms:modified xsi:type="dcterms:W3CDTF">2021-10-07T03:31:24Z</dcterms:modified>
  <dc:identifier>DAErfwk5Gy0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4456454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