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1" r:id="rId3"/>
    <p:sldId id="282" r:id="rId4"/>
    <p:sldId id="261" r:id="rId5"/>
    <p:sldId id="262" r:id="rId6"/>
    <p:sldId id="263" r:id="rId7"/>
    <p:sldId id="268" r:id="rId8"/>
    <p:sldId id="264" r:id="rId9"/>
    <p:sldId id="265" r:id="rId10"/>
    <p:sldId id="269" r:id="rId11"/>
    <p:sldId id="270" r:id="rId12"/>
    <p:sldId id="276" r:id="rId13"/>
    <p:sldId id="272" r:id="rId14"/>
    <p:sldId id="285" r:id="rId15"/>
    <p:sldId id="273" r:id="rId16"/>
    <p:sldId id="274" r:id="rId17"/>
    <p:sldId id="275" r:id="rId18"/>
    <p:sldId id="278" r:id="rId19"/>
    <p:sldId id="279" r:id="rId20"/>
    <p:sldId id="283"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67" autoAdjust="0"/>
    <p:restoredTop sz="94660"/>
  </p:normalViewPr>
  <p:slideViewPr>
    <p:cSldViewPr snapToGrid="0">
      <p:cViewPr varScale="1">
        <p:scale>
          <a:sx n="99" d="100"/>
          <a:sy n="99" d="100"/>
        </p:scale>
        <p:origin x="1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5186-C506-4FB6-9F8F-8F1204BFF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38FD4B6D-086A-4084-94A1-7115E05D9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7BF7A07E-A019-4854-B956-FADD222B804B}"/>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5" name="Footer Placeholder 4">
            <a:extLst>
              <a:ext uri="{FF2B5EF4-FFF2-40B4-BE49-F238E27FC236}">
                <a16:creationId xmlns:a16="http://schemas.microsoft.com/office/drawing/2014/main" id="{01FC4131-7152-48D9-946D-EEDDCAB909D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A8BC55A-6CB7-4A61-99D6-501E0B36BE9A}"/>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234777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0320-2A4D-45ED-A532-A2A59879929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535A6F4-B1AC-41BC-BB4A-4C8BFC9BDA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55BF3F3-881D-4036-928F-9D6FDAD2A418}"/>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5" name="Footer Placeholder 4">
            <a:extLst>
              <a:ext uri="{FF2B5EF4-FFF2-40B4-BE49-F238E27FC236}">
                <a16:creationId xmlns:a16="http://schemas.microsoft.com/office/drawing/2014/main" id="{C7FEE9D5-6F91-4E1B-8FDE-9E86EB9CD85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43A1628-C6B2-46BB-A72A-477C1B8369E0}"/>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392342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DF663-26E0-4C13-A1F3-579DCCF82C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F4F908E-082A-4C91-8C8B-BD5708335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3EDC353-84AB-464A-A34F-2FC906C29010}"/>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5" name="Footer Placeholder 4">
            <a:extLst>
              <a:ext uri="{FF2B5EF4-FFF2-40B4-BE49-F238E27FC236}">
                <a16:creationId xmlns:a16="http://schemas.microsoft.com/office/drawing/2014/main" id="{943C718F-A990-452E-A644-96ADCDFC269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5E262C9-5A52-4BAE-91C5-C719AA0A068A}"/>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117617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D527-AE4E-48AC-AAAD-6352B9DFB6F9}"/>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2AA6AD45-580B-4AE7-95DC-7334C8FCC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07A8D6A-FF2B-43C6-943F-CA0276B5CE35}"/>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5" name="Footer Placeholder 4">
            <a:extLst>
              <a:ext uri="{FF2B5EF4-FFF2-40B4-BE49-F238E27FC236}">
                <a16:creationId xmlns:a16="http://schemas.microsoft.com/office/drawing/2014/main" id="{A2F248DE-5115-4FF6-95B1-FE9C08C9ADB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B682F60-C259-4A61-A988-61D4A0AA67DC}"/>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124787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5F22-8848-4FEC-9612-8A7D1C706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9025E55-F257-4A94-848A-983715158A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2A228-E49B-408C-B2FC-8F45FA2EE8E1}"/>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5" name="Footer Placeholder 4">
            <a:extLst>
              <a:ext uri="{FF2B5EF4-FFF2-40B4-BE49-F238E27FC236}">
                <a16:creationId xmlns:a16="http://schemas.microsoft.com/office/drawing/2014/main" id="{FFF50536-D950-4DB9-9CE6-6E491D3ABC6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F0B1D03-ADDB-46EE-A7D8-BF196424DA80}"/>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178674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AB46-E039-4656-BEA5-24A0B1973B99}"/>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3FD12BEB-5CE3-423E-B1E0-4BCBB8812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BEFB82F2-C89E-4A81-A943-F2488EF89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7FAFA8FD-22F0-445A-859F-92EEA0A9A3D4}"/>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6" name="Footer Placeholder 5">
            <a:extLst>
              <a:ext uri="{FF2B5EF4-FFF2-40B4-BE49-F238E27FC236}">
                <a16:creationId xmlns:a16="http://schemas.microsoft.com/office/drawing/2014/main" id="{37A305FD-408B-4E37-AA96-8FF0874D06B2}"/>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266DC63-3057-4782-A223-CF4462D4AB05}"/>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282946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5C22-A540-4590-A17B-DF82669F766C}"/>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A67A33BD-9BC6-476E-9E46-E5A98CBBC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135F5-3D75-4C81-A508-0769E54C5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75F3A68F-6A66-4BC2-A5AD-A529090D6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4635B-4A3D-4FBF-BEB8-F57757D8F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4F16E588-BA7B-4732-B7D8-2C9E81CEF349}"/>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8" name="Footer Placeholder 7">
            <a:extLst>
              <a:ext uri="{FF2B5EF4-FFF2-40B4-BE49-F238E27FC236}">
                <a16:creationId xmlns:a16="http://schemas.microsoft.com/office/drawing/2014/main" id="{50CC9F19-8879-49EA-A596-DCAA7373DF91}"/>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11C7EE7E-9526-44E2-899D-425CE402F1AD}"/>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335616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4AD8-F244-4D09-8659-A73C92C4DE27}"/>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395460CD-6E2F-4CC5-863B-106C846F5D9F}"/>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4" name="Footer Placeholder 3">
            <a:extLst>
              <a:ext uri="{FF2B5EF4-FFF2-40B4-BE49-F238E27FC236}">
                <a16:creationId xmlns:a16="http://schemas.microsoft.com/office/drawing/2014/main" id="{DC6FDBFE-0642-4A46-9FE6-8308B0C03709}"/>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FD1E78B2-055D-4135-97BA-CEA9A46C7F56}"/>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250925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CDC8B-0045-471A-BD69-2C2DE380DC28}"/>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3" name="Footer Placeholder 2">
            <a:extLst>
              <a:ext uri="{FF2B5EF4-FFF2-40B4-BE49-F238E27FC236}">
                <a16:creationId xmlns:a16="http://schemas.microsoft.com/office/drawing/2014/main" id="{E1EE4775-D10E-471E-9370-2C183E5B2C70}"/>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48421BBF-D4D6-44C7-9F21-AE911B6B5374}"/>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294872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6E0B-73FA-4AA9-AF5C-362150E7D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010F180D-10F4-4E1E-83FD-50B1E7725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EDD437F4-A22E-4184-858F-F3268A82E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BF7D6-4009-4CC2-AF18-DD72EAA1F594}"/>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6" name="Footer Placeholder 5">
            <a:extLst>
              <a:ext uri="{FF2B5EF4-FFF2-40B4-BE49-F238E27FC236}">
                <a16:creationId xmlns:a16="http://schemas.microsoft.com/office/drawing/2014/main" id="{7A8911C7-35D8-4B99-83F4-892008CA09D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8F2EDFD-61D9-4694-8D5F-912F88DE3680}"/>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168728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08E8-05C6-496F-98F5-16445C71E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1597A62F-3312-4386-BE5A-A439D6A79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97FB9110-98C2-47DA-8877-01361D6DF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0E13F-F595-470C-9BE8-9D336AB62BA5}"/>
              </a:ext>
            </a:extLst>
          </p:cNvPr>
          <p:cNvSpPr>
            <a:spLocks noGrp="1"/>
          </p:cNvSpPr>
          <p:nvPr>
            <p:ph type="dt" sz="half" idx="10"/>
          </p:nvPr>
        </p:nvSpPr>
        <p:spPr/>
        <p:txBody>
          <a:bodyPr/>
          <a:lstStyle/>
          <a:p>
            <a:fld id="{4DA3FBA5-BC54-4CA6-B820-E93FC996B2B3}" type="datetimeFigureOut">
              <a:rPr lang="en-PH" smtClean="0"/>
              <a:t>18/10/2021</a:t>
            </a:fld>
            <a:endParaRPr lang="en-PH"/>
          </a:p>
        </p:txBody>
      </p:sp>
      <p:sp>
        <p:nvSpPr>
          <p:cNvPr id="6" name="Footer Placeholder 5">
            <a:extLst>
              <a:ext uri="{FF2B5EF4-FFF2-40B4-BE49-F238E27FC236}">
                <a16:creationId xmlns:a16="http://schemas.microsoft.com/office/drawing/2014/main" id="{9375819B-3FD5-47D3-8D38-D4CC0260A6E9}"/>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91B1995-6C7D-4262-91D8-2A2D584640AA}"/>
              </a:ext>
            </a:extLst>
          </p:cNvPr>
          <p:cNvSpPr>
            <a:spLocks noGrp="1"/>
          </p:cNvSpPr>
          <p:nvPr>
            <p:ph type="sldNum" sz="quarter" idx="12"/>
          </p:nvPr>
        </p:nvSpPr>
        <p:spPr/>
        <p:txBody>
          <a:bodyPr/>
          <a:lstStyle/>
          <a:p>
            <a:fld id="{588315AA-794E-47DC-9E15-38EB985F6E0B}" type="slidenum">
              <a:rPr lang="en-PH" smtClean="0"/>
              <a:t>‹#›</a:t>
            </a:fld>
            <a:endParaRPr lang="en-PH"/>
          </a:p>
        </p:txBody>
      </p:sp>
    </p:spTree>
    <p:extLst>
      <p:ext uri="{BB962C8B-B14F-4D97-AF65-F5344CB8AC3E}">
        <p14:creationId xmlns:p14="http://schemas.microsoft.com/office/powerpoint/2010/main" val="19692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E11EB-2E43-4F45-9F85-B9B0F4FF4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73AF8CA2-9DA5-4421-8112-D268902C7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22F8483-31D0-480F-9FEB-86827C835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FBA5-BC54-4CA6-B820-E93FC996B2B3}" type="datetimeFigureOut">
              <a:rPr lang="en-PH" smtClean="0"/>
              <a:t>18/10/2021</a:t>
            </a:fld>
            <a:endParaRPr lang="en-PH"/>
          </a:p>
        </p:txBody>
      </p:sp>
      <p:sp>
        <p:nvSpPr>
          <p:cNvPr id="5" name="Footer Placeholder 4">
            <a:extLst>
              <a:ext uri="{FF2B5EF4-FFF2-40B4-BE49-F238E27FC236}">
                <a16:creationId xmlns:a16="http://schemas.microsoft.com/office/drawing/2014/main" id="{98721C17-DA87-443B-8F3B-72DDF18A5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C279C3A0-48E2-4DD1-BC90-AA48ED1AF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315AA-794E-47DC-9E15-38EB985F6E0B}" type="slidenum">
              <a:rPr lang="en-PH" smtClean="0"/>
              <a:t>‹#›</a:t>
            </a:fld>
            <a:endParaRPr lang="en-PH"/>
          </a:p>
        </p:txBody>
      </p:sp>
    </p:spTree>
    <p:extLst>
      <p:ext uri="{BB962C8B-B14F-4D97-AF65-F5344CB8AC3E}">
        <p14:creationId xmlns:p14="http://schemas.microsoft.com/office/powerpoint/2010/main" val="412013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arget="../media/image11.jpeg" Type="http://schemas.openxmlformats.org/officeDocument/2006/relationships/imag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12.jpeg" Type="http://schemas.openxmlformats.org/officeDocument/2006/relationships/imag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3.jpeg" Type="http://schemas.openxmlformats.org/officeDocument/2006/relationships/image"/><Relationship Id="rId1" Target="../slideLayouts/slideLayout1.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4.jpe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7.jpeg" Type="http://schemas.openxmlformats.org/officeDocument/2006/relationships/image"/><Relationship Id="rId1" Target="../slideLayouts/slideLayout1.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2" Target="../media/image5.jpe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6.jpe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A85C7C-857A-4590-A068-9E757BC0A54A}"/>
              </a:ext>
            </a:extLst>
          </p:cNvPr>
          <p:cNvPicPr>
            <a:picLocks noChangeAspect="1"/>
          </p:cNvPicPr>
          <p:nvPr/>
        </p:nvPicPr>
        <p:blipFill>
          <a:blip r:embed="rId2"/>
          <a:stretch>
            <a:fillRect/>
          </a:stretch>
        </p:blipFill>
        <p:spPr>
          <a:xfrm>
            <a:off x="0" y="115590"/>
            <a:ext cx="12192000" cy="6626820"/>
          </a:xfrm>
          <a:prstGeom prst="rect">
            <a:avLst/>
          </a:prstGeom>
        </p:spPr>
      </p:pic>
      <p:sp>
        <p:nvSpPr>
          <p:cNvPr id="3" name="TextBox 2">
            <a:extLst>
              <a:ext uri="{FF2B5EF4-FFF2-40B4-BE49-F238E27FC236}">
                <a16:creationId xmlns:a16="http://schemas.microsoft.com/office/drawing/2014/main" id="{065872E7-57DD-46A9-B2F3-76E3634E8EDB}"/>
              </a:ext>
            </a:extLst>
          </p:cNvPr>
          <p:cNvSpPr txBox="1"/>
          <p:nvPr/>
        </p:nvSpPr>
        <p:spPr>
          <a:xfrm>
            <a:off x="268942" y="920621"/>
            <a:ext cx="11709698" cy="5016758"/>
          </a:xfrm>
          <a:prstGeom prst="rect">
            <a:avLst/>
          </a:prstGeom>
          <a:noFill/>
        </p:spPr>
        <p:txBody>
          <a:bodyPr wrap="square">
            <a:spAutoFit/>
          </a:bodyPr>
          <a:lstStyle/>
          <a:p>
            <a:pPr algn="ctr"/>
            <a:r>
              <a:rPr lang="en-US" sz="8000" b="1" dirty="0">
                <a:ln>
                  <a:solidFill>
                    <a:srgbClr val="FFFFFF"/>
                  </a:solidFill>
                </a:ln>
              </a:rPr>
              <a:t>DEVELOPING </a:t>
            </a:r>
          </a:p>
          <a:p>
            <a:pPr algn="ctr"/>
            <a:r>
              <a:rPr lang="en-US" sz="8000" b="1" dirty="0">
                <a:ln>
                  <a:solidFill>
                    <a:srgbClr val="FFFFFF"/>
                  </a:solidFill>
                </a:ln>
              </a:rPr>
              <a:t>DISCERNMENT</a:t>
            </a:r>
          </a:p>
          <a:p>
            <a:pPr algn="ctr"/>
            <a:r>
              <a:rPr lang="en-US" sz="8000" b="1" dirty="0">
                <a:ln>
                  <a:solidFill>
                    <a:srgbClr val="FFFFFF"/>
                  </a:solidFill>
                </a:ln>
              </a:rPr>
              <a:t>TO OVERCOME </a:t>
            </a:r>
          </a:p>
          <a:p>
            <a:pPr algn="ctr"/>
            <a:r>
              <a:rPr lang="en-US" sz="8000" b="1" dirty="0">
                <a:ln>
                  <a:solidFill>
                    <a:srgbClr val="FFFFFF"/>
                  </a:solidFill>
                </a:ln>
              </a:rPr>
              <a:t>IN THE LAST DAYS</a:t>
            </a:r>
          </a:p>
        </p:txBody>
      </p:sp>
    </p:spTree>
    <p:extLst>
      <p:ext uri="{BB962C8B-B14F-4D97-AF65-F5344CB8AC3E}">
        <p14:creationId xmlns:p14="http://schemas.microsoft.com/office/powerpoint/2010/main" val="7846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C0C4-15D1-4F37-9C30-13ED67A1E3DD}"/>
              </a:ext>
            </a:extLst>
          </p:cNvPr>
          <p:cNvSpPr>
            <a:spLocks noGrp="1"/>
          </p:cNvSpPr>
          <p:nvPr>
            <p:ph type="ctrTitle"/>
          </p:nvPr>
        </p:nvSpPr>
        <p:spPr>
          <a:xfrm>
            <a:off x="0" y="-1193800"/>
            <a:ext cx="12192000" cy="2387600"/>
          </a:xfrm>
        </p:spPr>
        <p:txBody>
          <a:bodyPr/>
          <a:lstStyle/>
          <a:p>
            <a:r>
              <a:rPr lang="en-US" b="1" dirty="0"/>
              <a:t>KEY # 4 The Witness of the Holy Spirit </a:t>
            </a:r>
            <a:endParaRPr lang="en-PH" b="1" dirty="0"/>
          </a:p>
        </p:txBody>
      </p:sp>
      <p:sp>
        <p:nvSpPr>
          <p:cNvPr id="3" name="Subtitle 2">
            <a:extLst>
              <a:ext uri="{FF2B5EF4-FFF2-40B4-BE49-F238E27FC236}">
                <a16:creationId xmlns:a16="http://schemas.microsoft.com/office/drawing/2014/main" id="{C8A50F69-B723-4CBA-A797-A0F723174C36}"/>
              </a:ext>
            </a:extLst>
          </p:cNvPr>
          <p:cNvSpPr>
            <a:spLocks noGrp="1"/>
          </p:cNvSpPr>
          <p:nvPr>
            <p:ph type="subTitle" idx="1"/>
          </p:nvPr>
        </p:nvSpPr>
        <p:spPr>
          <a:xfrm>
            <a:off x="388758" y="1586867"/>
            <a:ext cx="7960659" cy="6026056"/>
          </a:xfrm>
        </p:spPr>
        <p:txBody>
          <a:bodyPr>
            <a:normAutofit/>
          </a:bodyPr>
          <a:lstStyle/>
          <a:p>
            <a:r>
              <a:rPr lang="en-US" sz="4400" dirty="0"/>
              <a:t>“And let the peace of God rule </a:t>
            </a:r>
          </a:p>
          <a:p>
            <a:r>
              <a:rPr lang="en-US" sz="4400" dirty="0"/>
              <a:t>(referee) in your hearts,” Col.3:15</a:t>
            </a:r>
          </a:p>
          <a:p>
            <a:endParaRPr lang="en-US" sz="1050" dirty="0"/>
          </a:p>
          <a:p>
            <a:r>
              <a:rPr lang="en-US" sz="4400" dirty="0"/>
              <a:t>- The Holy Spirit gives us peace in our heart unless something is wrong- then like a referee, he will step up, blow his whistle or raise a red card: STOP!</a:t>
            </a:r>
            <a:endParaRPr lang="en-PH" sz="4400" dirty="0"/>
          </a:p>
        </p:txBody>
      </p:sp>
      <p:pic>
        <p:nvPicPr>
          <p:cNvPr id="6" name="Picture 5">
            <a:extLst>
              <a:ext uri="{FF2B5EF4-FFF2-40B4-BE49-F238E27FC236}">
                <a16:creationId xmlns:a16="http://schemas.microsoft.com/office/drawing/2014/main" id="{C6C706FB-F0F3-4F41-99F2-F6065C344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814" y="1318845"/>
            <a:ext cx="3368186" cy="5582125"/>
          </a:xfrm>
          <a:prstGeom prst="rect">
            <a:avLst/>
          </a:prstGeom>
        </p:spPr>
      </p:pic>
    </p:spTree>
    <p:extLst>
      <p:ext uri="{BB962C8B-B14F-4D97-AF65-F5344CB8AC3E}">
        <p14:creationId xmlns:p14="http://schemas.microsoft.com/office/powerpoint/2010/main" val="16276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5C448A-85FB-4D1E-A2ED-0B0EE628214C}"/>
              </a:ext>
            </a:extLst>
          </p:cNvPr>
          <p:cNvPicPr>
            <a:picLocks noChangeAspect="1"/>
          </p:cNvPicPr>
          <p:nvPr/>
        </p:nvPicPr>
        <p:blipFill>
          <a:blip r:embed="rId2"/>
          <a:stretch>
            <a:fillRect/>
          </a:stretch>
        </p:blipFill>
        <p:spPr>
          <a:xfrm>
            <a:off x="0" y="0"/>
            <a:ext cx="3967758" cy="6938963"/>
          </a:xfrm>
          <a:prstGeom prst="rect">
            <a:avLst/>
          </a:prstGeom>
        </p:spPr>
      </p:pic>
      <p:sp>
        <p:nvSpPr>
          <p:cNvPr id="2" name="Title 1">
            <a:extLst>
              <a:ext uri="{FF2B5EF4-FFF2-40B4-BE49-F238E27FC236}">
                <a16:creationId xmlns:a16="http://schemas.microsoft.com/office/drawing/2014/main" id="{EBFFABEC-318B-4604-AAA2-7E4AE4787D0E}"/>
              </a:ext>
            </a:extLst>
          </p:cNvPr>
          <p:cNvSpPr>
            <a:spLocks noGrp="1"/>
          </p:cNvSpPr>
          <p:nvPr>
            <p:ph type="ctrTitle"/>
          </p:nvPr>
        </p:nvSpPr>
        <p:spPr>
          <a:xfrm>
            <a:off x="3967758" y="404996"/>
            <a:ext cx="8224242" cy="2387600"/>
          </a:xfrm>
        </p:spPr>
        <p:txBody>
          <a:bodyPr>
            <a:normAutofit fontScale="90000"/>
          </a:bodyPr>
          <a:lstStyle/>
          <a:p>
            <a:r>
              <a:rPr lang="en-US" dirty="0">
                <a:latin typeface="+mn-lt"/>
              </a:rPr>
              <a:t>In Acts 16:16-18 Paul was followed by a slave girl with a spirit of divination</a:t>
            </a:r>
            <a:endParaRPr lang="en-PH" dirty="0">
              <a:latin typeface="+mn-lt"/>
            </a:endParaRPr>
          </a:p>
        </p:txBody>
      </p:sp>
      <p:sp>
        <p:nvSpPr>
          <p:cNvPr id="3" name="Subtitle 2">
            <a:extLst>
              <a:ext uri="{FF2B5EF4-FFF2-40B4-BE49-F238E27FC236}">
                <a16:creationId xmlns:a16="http://schemas.microsoft.com/office/drawing/2014/main" id="{8898E080-20DC-48D4-BFEC-B5EAA698BFBE}"/>
              </a:ext>
            </a:extLst>
          </p:cNvPr>
          <p:cNvSpPr>
            <a:spLocks noGrp="1"/>
          </p:cNvSpPr>
          <p:nvPr>
            <p:ph type="subTitle" idx="1"/>
          </p:nvPr>
        </p:nvSpPr>
        <p:spPr>
          <a:xfrm>
            <a:off x="3967758" y="2986577"/>
            <a:ext cx="8224242" cy="1655762"/>
          </a:xfrm>
        </p:spPr>
        <p:txBody>
          <a:bodyPr>
            <a:noAutofit/>
          </a:bodyPr>
          <a:lstStyle/>
          <a:p>
            <a:r>
              <a:rPr lang="en-US" sz="5400" dirty="0"/>
              <a:t>-Her words were correct, but Paul was troubled in his spirit- until he understood the problem and cast the evil spirit out of her!</a:t>
            </a:r>
            <a:endParaRPr lang="en-PH" sz="5400" dirty="0"/>
          </a:p>
        </p:txBody>
      </p:sp>
    </p:spTree>
    <p:extLst>
      <p:ext uri="{BB962C8B-B14F-4D97-AF65-F5344CB8AC3E}">
        <p14:creationId xmlns:p14="http://schemas.microsoft.com/office/powerpoint/2010/main" val="174047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4F510-3FEF-4B92-8496-B810039FEA51}"/>
              </a:ext>
            </a:extLst>
          </p:cNvPr>
          <p:cNvPicPr>
            <a:picLocks noChangeAspect="1"/>
          </p:cNvPicPr>
          <p:nvPr/>
        </p:nvPicPr>
        <p:blipFill>
          <a:blip r:embed="rId2"/>
          <a:stretch>
            <a:fillRect/>
          </a:stretch>
        </p:blipFill>
        <p:spPr>
          <a:xfrm>
            <a:off x="0" y="-741362"/>
            <a:ext cx="12192000" cy="9144000"/>
          </a:xfrm>
          <a:prstGeom prst="rect">
            <a:avLst/>
          </a:prstGeom>
        </p:spPr>
      </p:pic>
      <p:sp>
        <p:nvSpPr>
          <p:cNvPr id="2" name="Title 1">
            <a:extLst>
              <a:ext uri="{FF2B5EF4-FFF2-40B4-BE49-F238E27FC236}">
                <a16:creationId xmlns:a16="http://schemas.microsoft.com/office/drawing/2014/main" id="{FB9F4914-0A50-4EAC-9888-3996CA360136}"/>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15D8883B-3319-4E28-BDF0-E9BE0CB1EED7}"/>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198532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49BC-D686-47F5-96B5-ADDC14D1A8CE}"/>
              </a:ext>
            </a:extLst>
          </p:cNvPr>
          <p:cNvSpPr>
            <a:spLocks noGrp="1"/>
          </p:cNvSpPr>
          <p:nvPr>
            <p:ph type="ctrTitle"/>
          </p:nvPr>
        </p:nvSpPr>
        <p:spPr>
          <a:xfrm>
            <a:off x="0" y="3881118"/>
            <a:ext cx="7114768" cy="2387600"/>
          </a:xfrm>
        </p:spPr>
        <p:txBody>
          <a:bodyPr>
            <a:noAutofit/>
          </a:bodyPr>
          <a:lstStyle/>
          <a:p>
            <a:r>
              <a:rPr lang="en-US" dirty="0">
                <a:latin typeface="+mn-lt"/>
              </a:rPr>
              <a:t>Discern if the Holy Spirit is no longer giving you peace in your heart, but a warning- then seek </a:t>
            </a:r>
            <a:br>
              <a:rPr lang="en-US" dirty="0">
                <a:latin typeface="+mn-lt"/>
              </a:rPr>
            </a:br>
            <a:r>
              <a:rPr lang="en-US" dirty="0">
                <a:latin typeface="+mn-lt"/>
              </a:rPr>
              <a:t>to understand what the warning is!</a:t>
            </a:r>
            <a:endParaRPr lang="en-PH" dirty="0">
              <a:latin typeface="+mn-lt"/>
            </a:endParaRPr>
          </a:p>
        </p:txBody>
      </p:sp>
      <p:pic>
        <p:nvPicPr>
          <p:cNvPr id="4" name="Picture 3">
            <a:extLst>
              <a:ext uri="{FF2B5EF4-FFF2-40B4-BE49-F238E27FC236}">
                <a16:creationId xmlns:a16="http://schemas.microsoft.com/office/drawing/2014/main" id="{CA9B6210-0A09-44FE-A0EC-562CD6E85D5A}"/>
              </a:ext>
            </a:extLst>
          </p:cNvPr>
          <p:cNvPicPr>
            <a:picLocks noChangeAspect="1"/>
          </p:cNvPicPr>
          <p:nvPr/>
        </p:nvPicPr>
        <p:blipFill>
          <a:blip r:embed="rId2"/>
          <a:stretch>
            <a:fillRect/>
          </a:stretch>
        </p:blipFill>
        <p:spPr>
          <a:xfrm>
            <a:off x="7114768" y="235133"/>
            <a:ext cx="4955314" cy="6607085"/>
          </a:xfrm>
          <a:prstGeom prst="rect">
            <a:avLst/>
          </a:prstGeom>
        </p:spPr>
      </p:pic>
      <p:sp>
        <p:nvSpPr>
          <p:cNvPr id="3" name="Subtitle 2">
            <a:extLst>
              <a:ext uri="{FF2B5EF4-FFF2-40B4-BE49-F238E27FC236}">
                <a16:creationId xmlns:a16="http://schemas.microsoft.com/office/drawing/2014/main" id="{3F66FE03-74D5-4BF7-9ADD-22101F192665}"/>
              </a:ext>
            </a:extLst>
          </p:cNvPr>
          <p:cNvSpPr>
            <a:spLocks noGrp="1"/>
          </p:cNvSpPr>
          <p:nvPr>
            <p:ph type="subTitle" idx="1"/>
          </p:nvPr>
        </p:nvSpPr>
        <p:spPr>
          <a:xfrm>
            <a:off x="3048000" y="4814371"/>
            <a:ext cx="9144000" cy="1655762"/>
          </a:xfrm>
        </p:spPr>
        <p:txBody>
          <a:bodyPr/>
          <a:lstStyle/>
          <a:p>
            <a:endParaRPr lang="en-PH" dirty="0"/>
          </a:p>
        </p:txBody>
      </p:sp>
    </p:spTree>
    <p:extLst>
      <p:ext uri="{BB962C8B-B14F-4D97-AF65-F5344CB8AC3E}">
        <p14:creationId xmlns:p14="http://schemas.microsoft.com/office/powerpoint/2010/main" val="11976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336887-67F5-411D-BA42-33C06BABFA3F}"/>
              </a:ext>
            </a:extLst>
          </p:cNvPr>
          <p:cNvPicPr>
            <a:picLocks noChangeAspect="1"/>
          </p:cNvPicPr>
          <p:nvPr/>
        </p:nvPicPr>
        <p:blipFill>
          <a:blip r:embed="rId2"/>
          <a:stretch>
            <a:fillRect/>
          </a:stretch>
        </p:blipFill>
        <p:spPr>
          <a:xfrm>
            <a:off x="-4087575" y="0"/>
            <a:ext cx="20367147" cy="6858000"/>
          </a:xfrm>
          <a:prstGeom prst="rect">
            <a:avLst/>
          </a:prstGeom>
        </p:spPr>
      </p:pic>
      <p:sp>
        <p:nvSpPr>
          <p:cNvPr id="2" name="Title 1">
            <a:extLst>
              <a:ext uri="{FF2B5EF4-FFF2-40B4-BE49-F238E27FC236}">
                <a16:creationId xmlns:a16="http://schemas.microsoft.com/office/drawing/2014/main" id="{26BBEB25-A061-4BB5-9EFE-12FD89C845D0}"/>
              </a:ext>
            </a:extLst>
          </p:cNvPr>
          <p:cNvSpPr>
            <a:spLocks noGrp="1"/>
          </p:cNvSpPr>
          <p:nvPr>
            <p:ph type="ctrTitle"/>
          </p:nvPr>
        </p:nvSpPr>
        <p:spPr>
          <a:xfrm>
            <a:off x="841609" y="0"/>
            <a:ext cx="10668000" cy="2387600"/>
          </a:xfrm>
        </p:spPr>
        <p:txBody>
          <a:bodyPr>
            <a:normAutofit fontScale="90000"/>
          </a:bodyPr>
          <a:lstStyle/>
          <a:p>
            <a:r>
              <a:rPr lang="en-US" b="1" dirty="0">
                <a:ln w="28575">
                  <a:solidFill>
                    <a:schemeClr val="tx1"/>
                  </a:solidFill>
                </a:ln>
                <a:solidFill>
                  <a:schemeClr val="bg1"/>
                </a:solidFill>
                <a:latin typeface="Bahnschrift SemiBold Condensed" panose="020B0502040204020203" pitchFamily="34" charset="0"/>
              </a:rPr>
              <a:t>But when the peace of the Holy Spirit continues to lead us, we can flow deeper &amp; deeper into the river of God- into revival! </a:t>
            </a:r>
            <a:endParaRPr lang="en-PH" b="1" dirty="0">
              <a:ln w="28575">
                <a:solidFill>
                  <a:schemeClr val="tx1"/>
                </a:solidFill>
              </a:ln>
              <a:solidFill>
                <a:schemeClr val="bg1"/>
              </a:solidFill>
              <a:latin typeface="Bahnschrift SemiBold Condensed" panose="020B0502040204020203" pitchFamily="34" charset="0"/>
            </a:endParaRPr>
          </a:p>
        </p:txBody>
      </p:sp>
      <p:sp>
        <p:nvSpPr>
          <p:cNvPr id="3" name="Subtitle 2">
            <a:extLst>
              <a:ext uri="{FF2B5EF4-FFF2-40B4-BE49-F238E27FC236}">
                <a16:creationId xmlns:a16="http://schemas.microsoft.com/office/drawing/2014/main" id="{4EEFECC6-DA99-4F7C-BC7F-B7E1DA6DDE80}"/>
              </a:ext>
            </a:extLst>
          </p:cNvPr>
          <p:cNvSpPr>
            <a:spLocks noGrp="1"/>
          </p:cNvSpPr>
          <p:nvPr>
            <p:ph type="subTitle" idx="1"/>
          </p:nvPr>
        </p:nvSpPr>
        <p:spPr/>
        <p:txBody>
          <a:bodyPr/>
          <a:lstStyle/>
          <a:p>
            <a:endParaRPr lang="en-PH" dirty="0"/>
          </a:p>
        </p:txBody>
      </p:sp>
    </p:spTree>
    <p:extLst>
      <p:ext uri="{BB962C8B-B14F-4D97-AF65-F5344CB8AC3E}">
        <p14:creationId xmlns:p14="http://schemas.microsoft.com/office/powerpoint/2010/main" val="390709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558343-FA78-487D-81C8-89D1EA30A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76049"/>
            <a:ext cx="12192000" cy="9144000"/>
          </a:xfrm>
          <a:prstGeom prst="rect">
            <a:avLst/>
          </a:prstGeom>
        </p:spPr>
      </p:pic>
      <p:sp>
        <p:nvSpPr>
          <p:cNvPr id="2" name="Title 1">
            <a:extLst>
              <a:ext uri="{FF2B5EF4-FFF2-40B4-BE49-F238E27FC236}">
                <a16:creationId xmlns:a16="http://schemas.microsoft.com/office/drawing/2014/main" id="{C21124E0-B58A-4EC3-801D-86423457D3D0}"/>
              </a:ext>
            </a:extLst>
          </p:cNvPr>
          <p:cNvSpPr>
            <a:spLocks noGrp="1"/>
          </p:cNvSpPr>
          <p:nvPr>
            <p:ph type="ctrTitle"/>
          </p:nvPr>
        </p:nvSpPr>
        <p:spPr>
          <a:xfrm>
            <a:off x="123092" y="-533399"/>
            <a:ext cx="11324492" cy="2387600"/>
          </a:xfrm>
        </p:spPr>
        <p:txBody>
          <a:bodyPr/>
          <a:lstStyle/>
          <a:p>
            <a:r>
              <a:rPr lang="en-US" dirty="0"/>
              <a:t>KEY # 5 CHALLENGE THE SPIRITUAL MANIFESTATION</a:t>
            </a:r>
            <a:endParaRPr lang="en-PH" dirty="0"/>
          </a:p>
        </p:txBody>
      </p:sp>
      <p:sp>
        <p:nvSpPr>
          <p:cNvPr id="3" name="Subtitle 2">
            <a:extLst>
              <a:ext uri="{FF2B5EF4-FFF2-40B4-BE49-F238E27FC236}">
                <a16:creationId xmlns:a16="http://schemas.microsoft.com/office/drawing/2014/main" id="{53A9CAF4-1943-4741-96C2-BCCB59B57FBB}"/>
              </a:ext>
            </a:extLst>
          </p:cNvPr>
          <p:cNvSpPr>
            <a:spLocks noGrp="1"/>
          </p:cNvSpPr>
          <p:nvPr>
            <p:ph type="subTitle" idx="1"/>
          </p:nvPr>
        </p:nvSpPr>
        <p:spPr>
          <a:xfrm>
            <a:off x="3821726" y="2318361"/>
            <a:ext cx="9144000" cy="1655762"/>
          </a:xfrm>
        </p:spPr>
        <p:txBody>
          <a:bodyPr>
            <a:normAutofit/>
          </a:bodyPr>
          <a:lstStyle/>
          <a:p>
            <a:r>
              <a:rPr lang="en-US" sz="4800" b="1" dirty="0">
                <a:ln>
                  <a:solidFill>
                    <a:sysClr val="windowText" lastClr="000000"/>
                  </a:solidFill>
                </a:ln>
                <a:solidFill>
                  <a:schemeClr val="bg1"/>
                </a:solidFill>
                <a:latin typeface="Franklin Gothic Demi" panose="020B0703020102020204" pitchFamily="34" charset="0"/>
              </a:rPr>
              <a:t>Then Jesus asked him, </a:t>
            </a:r>
          </a:p>
          <a:p>
            <a:r>
              <a:rPr lang="en-US" sz="4800" b="1" dirty="0">
                <a:ln>
                  <a:solidFill>
                    <a:sysClr val="windowText" lastClr="000000"/>
                  </a:solidFill>
                </a:ln>
                <a:solidFill>
                  <a:schemeClr val="bg1"/>
                </a:solidFill>
                <a:latin typeface="Franklin Gothic Demi" panose="020B0703020102020204" pitchFamily="34" charset="0"/>
              </a:rPr>
              <a:t>"What is your name?"</a:t>
            </a:r>
            <a:r>
              <a:rPr lang="en-US" sz="4400" b="1" dirty="0">
                <a:ln>
                  <a:solidFill>
                    <a:sysClr val="windowText" lastClr="000000"/>
                  </a:solidFill>
                </a:ln>
                <a:solidFill>
                  <a:schemeClr val="bg1"/>
                </a:solidFill>
                <a:latin typeface="Franklin Gothic Demi" panose="020B0703020102020204" pitchFamily="34" charset="0"/>
              </a:rPr>
              <a:t>-Mk</a:t>
            </a:r>
            <a:r>
              <a:rPr lang="en-US" sz="3600" b="1" dirty="0">
                <a:ln>
                  <a:solidFill>
                    <a:sysClr val="windowText" lastClr="000000"/>
                  </a:solidFill>
                </a:ln>
                <a:solidFill>
                  <a:schemeClr val="bg1"/>
                </a:solidFill>
                <a:latin typeface="Franklin Gothic Demi" panose="020B0703020102020204" pitchFamily="34" charset="0"/>
              </a:rPr>
              <a:t>.</a:t>
            </a:r>
            <a:r>
              <a:rPr lang="en-US" sz="4400" b="1" dirty="0">
                <a:ln>
                  <a:solidFill>
                    <a:sysClr val="windowText" lastClr="000000"/>
                  </a:solidFill>
                </a:ln>
                <a:solidFill>
                  <a:schemeClr val="bg1"/>
                </a:solidFill>
                <a:latin typeface="Franklin Gothic Demi" panose="020B0703020102020204" pitchFamily="34" charset="0"/>
              </a:rPr>
              <a:t>5:9</a:t>
            </a:r>
            <a:endParaRPr lang="en-PH" sz="4400" b="1" dirty="0">
              <a:ln>
                <a:solidFill>
                  <a:sysClr val="windowText" lastClr="000000"/>
                </a:solidFill>
              </a:ln>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365459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E235-8E53-4FEF-905A-D1353B7316B3}"/>
              </a:ext>
            </a:extLst>
          </p:cNvPr>
          <p:cNvSpPr>
            <a:spLocks noGrp="1"/>
          </p:cNvSpPr>
          <p:nvPr>
            <p:ph type="ctrTitle"/>
          </p:nvPr>
        </p:nvSpPr>
        <p:spPr>
          <a:xfrm>
            <a:off x="284284" y="366226"/>
            <a:ext cx="11623431" cy="2387600"/>
          </a:xfrm>
        </p:spPr>
        <p:txBody>
          <a:bodyPr>
            <a:noAutofit/>
          </a:bodyPr>
          <a:lstStyle/>
          <a:p>
            <a:r>
              <a:rPr lang="en-US" dirty="0"/>
              <a:t>Key # 6. Let mature leaders guide with their collective discernment</a:t>
            </a:r>
            <a:r>
              <a:rPr lang="en-US" sz="5400" dirty="0"/>
              <a:t> </a:t>
            </a:r>
            <a:endParaRPr lang="en-PH" sz="5400" dirty="0"/>
          </a:p>
        </p:txBody>
      </p:sp>
      <p:sp>
        <p:nvSpPr>
          <p:cNvPr id="3" name="Subtitle 2">
            <a:extLst>
              <a:ext uri="{FF2B5EF4-FFF2-40B4-BE49-F238E27FC236}">
                <a16:creationId xmlns:a16="http://schemas.microsoft.com/office/drawing/2014/main" id="{1B49CD0A-C741-4C8F-AFEA-0D14CBD970E3}"/>
              </a:ext>
            </a:extLst>
          </p:cNvPr>
          <p:cNvSpPr>
            <a:spLocks noGrp="1"/>
          </p:cNvSpPr>
          <p:nvPr>
            <p:ph type="subTitle" idx="1"/>
          </p:nvPr>
        </p:nvSpPr>
        <p:spPr>
          <a:xfrm>
            <a:off x="0" y="3182813"/>
            <a:ext cx="12192000" cy="3255962"/>
          </a:xfrm>
        </p:spPr>
        <p:txBody>
          <a:bodyPr>
            <a:normAutofit/>
          </a:bodyPr>
          <a:lstStyle/>
          <a:p>
            <a:pPr>
              <a:spcBef>
                <a:spcPts val="0"/>
              </a:spcBef>
            </a:pPr>
            <a:r>
              <a:rPr lang="en-PH" sz="3600" dirty="0"/>
              <a:t>“</a:t>
            </a:r>
            <a:r>
              <a:rPr lang="en-US" sz="3600" dirty="0"/>
              <a:t>In the multitude of counselors there is safety,” Prov.11:14</a:t>
            </a:r>
          </a:p>
          <a:p>
            <a:pPr>
              <a:spcBef>
                <a:spcPts val="0"/>
              </a:spcBef>
            </a:pPr>
            <a:endParaRPr lang="en-US" sz="1800" dirty="0"/>
          </a:p>
          <a:p>
            <a:pPr>
              <a:spcBef>
                <a:spcPts val="0"/>
              </a:spcBef>
            </a:pPr>
            <a:r>
              <a:rPr lang="en-US" sz="3500" dirty="0"/>
              <a:t>“Let 2 or 3 prophets speak, and let the others judge.”-1 Cor.14:29</a:t>
            </a:r>
          </a:p>
          <a:p>
            <a:endParaRPr lang="en-US" sz="1800" dirty="0"/>
          </a:p>
          <a:p>
            <a:pPr>
              <a:spcBef>
                <a:spcPts val="0"/>
              </a:spcBef>
            </a:pPr>
            <a:r>
              <a:rPr lang="en-US" sz="3500" dirty="0"/>
              <a:t>"And they shall teach My people the difference between </a:t>
            </a:r>
          </a:p>
          <a:p>
            <a:pPr>
              <a:spcBef>
                <a:spcPts val="0"/>
              </a:spcBef>
            </a:pPr>
            <a:r>
              <a:rPr lang="en-US" sz="3500" dirty="0"/>
              <a:t>the holy and the unholy, and cause them to discern between </a:t>
            </a:r>
          </a:p>
          <a:p>
            <a:pPr>
              <a:spcBef>
                <a:spcPts val="0"/>
              </a:spcBef>
            </a:pPr>
            <a:r>
              <a:rPr lang="en-US" sz="3500" dirty="0"/>
              <a:t>the unclean and the clean.”-Ezek.44:23 </a:t>
            </a:r>
          </a:p>
          <a:p>
            <a:endParaRPr lang="en-US" dirty="0"/>
          </a:p>
          <a:p>
            <a:endParaRPr lang="en-PH" dirty="0"/>
          </a:p>
        </p:txBody>
      </p:sp>
    </p:spTree>
    <p:extLst>
      <p:ext uri="{BB962C8B-B14F-4D97-AF65-F5344CB8AC3E}">
        <p14:creationId xmlns:p14="http://schemas.microsoft.com/office/powerpoint/2010/main" val="298767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23AC1A-E43E-4FC1-8779-B555E9870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191" y="-24064"/>
            <a:ext cx="9439240" cy="6882064"/>
          </a:xfrm>
          <a:prstGeom prst="rect">
            <a:avLst/>
          </a:prstGeom>
        </p:spPr>
      </p:pic>
      <p:sp>
        <p:nvSpPr>
          <p:cNvPr id="2" name="Title 1">
            <a:extLst>
              <a:ext uri="{FF2B5EF4-FFF2-40B4-BE49-F238E27FC236}">
                <a16:creationId xmlns:a16="http://schemas.microsoft.com/office/drawing/2014/main" id="{74F93DC5-CBFF-4D17-A5CA-A0EA1C848F01}"/>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D94A0DAB-13C3-4840-A095-85D2F0CE7FF1}"/>
              </a:ext>
            </a:extLst>
          </p:cNvPr>
          <p:cNvSpPr>
            <a:spLocks noGrp="1"/>
          </p:cNvSpPr>
          <p:nvPr>
            <p:ph type="subTitle" idx="1"/>
          </p:nvPr>
        </p:nvSpPr>
        <p:spPr/>
        <p:txBody>
          <a:bodyPr/>
          <a:lstStyle/>
          <a:p>
            <a:endParaRPr lang="en-PH"/>
          </a:p>
        </p:txBody>
      </p:sp>
      <p:sp>
        <p:nvSpPr>
          <p:cNvPr id="6" name="Rectangle 5">
            <a:extLst>
              <a:ext uri="{FF2B5EF4-FFF2-40B4-BE49-F238E27FC236}">
                <a16:creationId xmlns:a16="http://schemas.microsoft.com/office/drawing/2014/main" id="{0F36B66A-9DAE-43AB-B339-863C4595F28F}"/>
              </a:ext>
            </a:extLst>
          </p:cNvPr>
          <p:cNvSpPr/>
          <p:nvPr/>
        </p:nvSpPr>
        <p:spPr>
          <a:xfrm>
            <a:off x="0" y="-24064"/>
            <a:ext cx="3763108"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Spiritual people who are “independent” often get led away into deception</a:t>
            </a:r>
            <a:endParaRPr lang="en-PH" sz="4400" dirty="0">
              <a:solidFill>
                <a:schemeClr val="tx1"/>
              </a:solidFill>
            </a:endParaRPr>
          </a:p>
        </p:txBody>
      </p:sp>
    </p:spTree>
    <p:extLst>
      <p:ext uri="{BB962C8B-B14F-4D97-AF65-F5344CB8AC3E}">
        <p14:creationId xmlns:p14="http://schemas.microsoft.com/office/powerpoint/2010/main" val="301600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59A3-03DD-4A8E-9826-354A01D54378}"/>
              </a:ext>
            </a:extLst>
          </p:cNvPr>
          <p:cNvSpPr>
            <a:spLocks noGrp="1"/>
          </p:cNvSpPr>
          <p:nvPr>
            <p:ph type="ctrTitle"/>
          </p:nvPr>
        </p:nvSpPr>
        <p:spPr>
          <a:xfrm>
            <a:off x="0" y="407532"/>
            <a:ext cx="12192000" cy="2385335"/>
          </a:xfrm>
        </p:spPr>
        <p:txBody>
          <a:bodyPr>
            <a:normAutofit/>
          </a:bodyPr>
          <a:lstStyle/>
          <a:p>
            <a:r>
              <a:rPr lang="en-US" dirty="0"/>
              <a:t>KEY # 7 The Discerning Of Spirits</a:t>
            </a:r>
            <a:br>
              <a:rPr lang="en-US" dirty="0"/>
            </a:br>
            <a:br>
              <a:rPr lang="en-US" sz="1300" dirty="0"/>
            </a:br>
            <a:r>
              <a:rPr lang="en-US" sz="3600" dirty="0"/>
              <a:t>“…to another the working of miracles, to another prophecy, </a:t>
            </a:r>
            <a:br>
              <a:rPr lang="en-US" sz="3600" dirty="0"/>
            </a:br>
            <a:r>
              <a:rPr lang="en-US" sz="3600" dirty="0"/>
              <a:t>to another discerning of spirits,” -1 Cor.12:10</a:t>
            </a:r>
            <a:endParaRPr lang="en-PH" sz="3600" dirty="0"/>
          </a:p>
        </p:txBody>
      </p:sp>
      <p:sp>
        <p:nvSpPr>
          <p:cNvPr id="3" name="Subtitle 2">
            <a:extLst>
              <a:ext uri="{FF2B5EF4-FFF2-40B4-BE49-F238E27FC236}">
                <a16:creationId xmlns:a16="http://schemas.microsoft.com/office/drawing/2014/main" id="{1DB6D78B-5470-4A8F-B04F-DBC4E7076684}"/>
              </a:ext>
            </a:extLst>
          </p:cNvPr>
          <p:cNvSpPr>
            <a:spLocks noGrp="1"/>
          </p:cNvSpPr>
          <p:nvPr>
            <p:ph type="subTitle" idx="1"/>
          </p:nvPr>
        </p:nvSpPr>
        <p:spPr>
          <a:xfrm>
            <a:off x="509667" y="3237253"/>
            <a:ext cx="11002780" cy="1655762"/>
          </a:xfrm>
        </p:spPr>
        <p:txBody>
          <a:bodyPr>
            <a:noAutofit/>
          </a:bodyPr>
          <a:lstStyle/>
          <a:p>
            <a:pPr algn="l"/>
            <a:r>
              <a:rPr lang="en-US" sz="3600" dirty="0"/>
              <a:t>This gift of the Holy Spirit can reveal spiritual sources:</a:t>
            </a:r>
          </a:p>
          <a:p>
            <a:pPr algn="l">
              <a:spcBef>
                <a:spcPts val="0"/>
              </a:spcBef>
            </a:pPr>
            <a:r>
              <a:rPr lang="en-US" sz="800" dirty="0"/>
              <a:t> </a:t>
            </a:r>
          </a:p>
          <a:p>
            <a:pPr algn="l"/>
            <a:r>
              <a:rPr lang="en-US" sz="3600" dirty="0"/>
              <a:t>* Angels (good and fallen), Heb.1:14, Eph.6:12</a:t>
            </a:r>
          </a:p>
          <a:p>
            <a:pPr algn="l"/>
            <a:r>
              <a:rPr lang="en-US" sz="3600" dirty="0"/>
              <a:t>* Anointings of the Holy Spirit, Is.11:2, Lk.5:17, Zech.12:10  </a:t>
            </a:r>
          </a:p>
          <a:p>
            <a:pPr algn="l"/>
            <a:r>
              <a:rPr lang="en-US" sz="3600" dirty="0"/>
              <a:t>* Demons, Acts 16:18, Rev.16:14</a:t>
            </a:r>
          </a:p>
          <a:p>
            <a:pPr algn="l"/>
            <a:r>
              <a:rPr lang="en-US" sz="3600" dirty="0"/>
              <a:t>* The human spirit, Mk.1:8, Acts 5:3</a:t>
            </a:r>
            <a:endParaRPr lang="en-PH" sz="3600" dirty="0"/>
          </a:p>
        </p:txBody>
      </p:sp>
    </p:spTree>
    <p:extLst>
      <p:ext uri="{BB962C8B-B14F-4D97-AF65-F5344CB8AC3E}">
        <p14:creationId xmlns:p14="http://schemas.microsoft.com/office/powerpoint/2010/main" val="188838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18D7-E2BE-4985-AAA9-9A5F993FF81C}"/>
              </a:ext>
            </a:extLst>
          </p:cNvPr>
          <p:cNvSpPr>
            <a:spLocks noGrp="1"/>
          </p:cNvSpPr>
          <p:nvPr>
            <p:ph type="title"/>
          </p:nvPr>
        </p:nvSpPr>
        <p:spPr>
          <a:xfrm>
            <a:off x="119920" y="634948"/>
            <a:ext cx="12192000" cy="1325563"/>
          </a:xfrm>
        </p:spPr>
        <p:txBody>
          <a:bodyPr>
            <a:noAutofit/>
          </a:bodyPr>
          <a:lstStyle/>
          <a:p>
            <a:r>
              <a:rPr lang="en-US" sz="6000" dirty="0"/>
              <a:t>KEY #</a:t>
            </a:r>
            <a:r>
              <a:rPr lang="en-US" sz="1400" dirty="0"/>
              <a:t> </a:t>
            </a:r>
            <a:r>
              <a:rPr lang="en-US" sz="6000" dirty="0"/>
              <a:t>8 Don’t Major on the “Dark Side” </a:t>
            </a:r>
            <a:endParaRPr lang="en-PH" sz="6000" dirty="0"/>
          </a:p>
        </p:txBody>
      </p:sp>
      <p:sp>
        <p:nvSpPr>
          <p:cNvPr id="3" name="Content Placeholder 2">
            <a:extLst>
              <a:ext uri="{FF2B5EF4-FFF2-40B4-BE49-F238E27FC236}">
                <a16:creationId xmlns:a16="http://schemas.microsoft.com/office/drawing/2014/main" id="{1D45D0F5-ECBA-4BC8-A70B-77B1377FA25F}"/>
              </a:ext>
            </a:extLst>
          </p:cNvPr>
          <p:cNvSpPr>
            <a:spLocks noGrp="1"/>
          </p:cNvSpPr>
          <p:nvPr>
            <p:ph idx="1"/>
          </p:nvPr>
        </p:nvSpPr>
        <p:spPr>
          <a:xfrm>
            <a:off x="444708" y="2333208"/>
            <a:ext cx="11302583" cy="4351338"/>
          </a:xfrm>
        </p:spPr>
        <p:txBody>
          <a:bodyPr>
            <a:normAutofit/>
          </a:bodyPr>
          <a:lstStyle/>
          <a:p>
            <a:pPr marL="0" indent="0" algn="ctr">
              <a:buNone/>
            </a:pPr>
            <a:r>
              <a:rPr lang="en-US" sz="4000" dirty="0"/>
              <a:t>Don’t always be looking for demons- </a:t>
            </a:r>
          </a:p>
          <a:p>
            <a:pPr marL="0" indent="0" algn="ctr">
              <a:buNone/>
            </a:pPr>
            <a:r>
              <a:rPr lang="en-US" sz="4000" dirty="0"/>
              <a:t>always look for what God is doing! </a:t>
            </a:r>
          </a:p>
          <a:p>
            <a:pPr marL="0" indent="0">
              <a:spcBef>
                <a:spcPts val="0"/>
              </a:spcBef>
              <a:buNone/>
            </a:pPr>
            <a:endParaRPr lang="en-US" sz="800" dirty="0"/>
          </a:p>
          <a:p>
            <a:pPr marL="0" indent="0">
              <a:buNone/>
            </a:pPr>
            <a:r>
              <a:rPr lang="en-US" sz="3600" dirty="0"/>
              <a:t>“…there are more on our side than on theirs!" 2 Kgs.6:15-17</a:t>
            </a:r>
            <a:endParaRPr lang="en-US" sz="1000" dirty="0"/>
          </a:p>
          <a:p>
            <a:pPr marL="0" indent="0">
              <a:spcBef>
                <a:spcPts val="0"/>
              </a:spcBef>
              <a:buNone/>
            </a:pPr>
            <a:endParaRPr lang="en-US" sz="1000" dirty="0"/>
          </a:p>
          <a:p>
            <a:pPr marL="0" indent="0">
              <a:spcBef>
                <a:spcPts val="0"/>
              </a:spcBef>
              <a:buNone/>
            </a:pPr>
            <a:endParaRPr lang="en-US" sz="1000" dirty="0"/>
          </a:p>
          <a:p>
            <a:pPr marL="0" indent="0" algn="ctr">
              <a:buNone/>
            </a:pPr>
            <a:r>
              <a:rPr lang="en-US" sz="4800" dirty="0"/>
              <a:t>Whatever we look for, we will find: </a:t>
            </a:r>
          </a:p>
          <a:p>
            <a:pPr marL="0" indent="0" algn="ctr">
              <a:buNone/>
            </a:pPr>
            <a:r>
              <a:rPr lang="en-US" sz="4800" dirty="0"/>
              <a:t>will it be Jesus, or demons?</a:t>
            </a:r>
          </a:p>
          <a:p>
            <a:pPr marL="0" indent="0">
              <a:buNone/>
            </a:pPr>
            <a:endParaRPr lang="en-PH" dirty="0"/>
          </a:p>
        </p:txBody>
      </p:sp>
    </p:spTree>
    <p:extLst>
      <p:ext uri="{BB962C8B-B14F-4D97-AF65-F5344CB8AC3E}">
        <p14:creationId xmlns:p14="http://schemas.microsoft.com/office/powerpoint/2010/main" val="123552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FAD28-4F8E-4196-8EA6-12600016A3A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79C351-F249-4ABB-9E1B-44291CDAC983}"/>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EC67739E-6391-45B5-93D4-0BC05DB55B92}"/>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1834432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C379A-4621-4294-BDE9-0B5427355DBA}"/>
              </a:ext>
            </a:extLst>
          </p:cNvPr>
          <p:cNvPicPr>
            <a:picLocks noChangeAspect="1"/>
          </p:cNvPicPr>
          <p:nvPr/>
        </p:nvPicPr>
        <p:blipFill>
          <a:blip r:embed="rId2"/>
          <a:stretch>
            <a:fillRect/>
          </a:stretch>
        </p:blipFill>
        <p:spPr>
          <a:xfrm>
            <a:off x="-4178638" y="0"/>
            <a:ext cx="16370638" cy="7322024"/>
          </a:xfrm>
          <a:prstGeom prst="rect">
            <a:avLst/>
          </a:prstGeom>
        </p:spPr>
      </p:pic>
      <p:sp>
        <p:nvSpPr>
          <p:cNvPr id="2" name="Title 1">
            <a:extLst>
              <a:ext uri="{FF2B5EF4-FFF2-40B4-BE49-F238E27FC236}">
                <a16:creationId xmlns:a16="http://schemas.microsoft.com/office/drawing/2014/main" id="{1EEA2160-EABA-44F0-A1D8-28376649D893}"/>
              </a:ext>
            </a:extLst>
          </p:cNvPr>
          <p:cNvSpPr>
            <a:spLocks noGrp="1"/>
          </p:cNvSpPr>
          <p:nvPr>
            <p:ph type="ctrTitle"/>
          </p:nvPr>
        </p:nvSpPr>
        <p:spPr>
          <a:xfrm>
            <a:off x="0" y="574131"/>
            <a:ext cx="12037325" cy="2387600"/>
          </a:xfrm>
        </p:spPr>
        <p:txBody>
          <a:bodyPr>
            <a:normAutofit fontScale="90000"/>
          </a:bodyPr>
          <a:lstStyle/>
          <a:p>
            <a:br>
              <a:rPr lang="en-US" dirty="0"/>
            </a:br>
            <a:r>
              <a:rPr lang="en-US" sz="4400" dirty="0">
                <a:ln w="19050">
                  <a:solidFill>
                    <a:schemeClr val="tx1"/>
                  </a:solidFill>
                </a:ln>
                <a:solidFill>
                  <a:schemeClr val="bg1"/>
                </a:solidFill>
                <a:latin typeface="Bahnschrift SemiBold" panose="020B0502040204020203" pitchFamily="34" charset="0"/>
              </a:rPr>
              <a:t>He who dwells in the secret place of the Most High shall abide under the shadow of the Almighty…. Surely He shall deliver you from the snare of the fowler and from the deadly pestilence.–Psalm 91:1 &amp; 3</a:t>
            </a:r>
            <a:br>
              <a:rPr lang="en-US" sz="4400" dirty="0">
                <a:ln w="19050">
                  <a:solidFill>
                    <a:schemeClr val="tx1"/>
                  </a:solidFill>
                </a:ln>
                <a:solidFill>
                  <a:schemeClr val="bg1"/>
                </a:solidFill>
                <a:latin typeface="Bahnschrift SemiBold" panose="020B0502040204020203" pitchFamily="34" charset="0"/>
              </a:rPr>
            </a:br>
            <a:endParaRPr lang="en-PH" sz="4400" dirty="0">
              <a:ln w="19050">
                <a:solidFill>
                  <a:schemeClr val="tx1"/>
                </a:solidFill>
              </a:ln>
              <a:solidFill>
                <a:schemeClr val="bg1"/>
              </a:solidFill>
              <a:latin typeface="Bahnschrift SemiBold" panose="020B0502040204020203" pitchFamily="34" charset="0"/>
            </a:endParaRPr>
          </a:p>
        </p:txBody>
      </p:sp>
      <p:sp>
        <p:nvSpPr>
          <p:cNvPr id="3" name="Subtitle 2">
            <a:extLst>
              <a:ext uri="{FF2B5EF4-FFF2-40B4-BE49-F238E27FC236}">
                <a16:creationId xmlns:a16="http://schemas.microsoft.com/office/drawing/2014/main" id="{6E82AD01-E78D-4025-928F-6B1DF18AE791}"/>
              </a:ext>
            </a:extLst>
          </p:cNvPr>
          <p:cNvSpPr>
            <a:spLocks noGrp="1"/>
          </p:cNvSpPr>
          <p:nvPr>
            <p:ph type="subTitle" idx="1"/>
          </p:nvPr>
        </p:nvSpPr>
        <p:spPr>
          <a:xfrm>
            <a:off x="484495" y="4970226"/>
            <a:ext cx="11068334" cy="1655762"/>
          </a:xfrm>
        </p:spPr>
        <p:txBody>
          <a:bodyPr>
            <a:noAutofit/>
          </a:bodyPr>
          <a:lstStyle/>
          <a:p>
            <a:r>
              <a:rPr lang="en-US" sz="4800" dirty="0">
                <a:solidFill>
                  <a:schemeClr val="bg1"/>
                </a:solidFill>
              </a:rPr>
              <a:t>Our protection comes from abiding in God!</a:t>
            </a:r>
            <a:endParaRPr lang="en-PH" sz="4800" dirty="0">
              <a:solidFill>
                <a:schemeClr val="bg1"/>
              </a:solidFill>
            </a:endParaRPr>
          </a:p>
        </p:txBody>
      </p:sp>
    </p:spTree>
    <p:extLst>
      <p:ext uri="{BB962C8B-B14F-4D97-AF65-F5344CB8AC3E}">
        <p14:creationId xmlns:p14="http://schemas.microsoft.com/office/powerpoint/2010/main" val="104825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630937-E8AE-4911-87A8-93A86EF0DDD6}"/>
              </a:ext>
            </a:extLst>
          </p:cNvPr>
          <p:cNvPicPr>
            <a:picLocks noGrp="1" noChangeAspect="1"/>
          </p:cNvPicPr>
          <p:nvPr>
            <p:ph idx="1"/>
          </p:nvPr>
        </p:nvPicPr>
        <p:blipFill>
          <a:blip r:embed="rId2"/>
          <a:stretch>
            <a:fillRect/>
          </a:stretch>
        </p:blipFill>
        <p:spPr>
          <a:xfrm>
            <a:off x="0" y="-1271041"/>
            <a:ext cx="12192000" cy="9144001"/>
          </a:xfrm>
          <a:prstGeom prst="rect">
            <a:avLst/>
          </a:prstGeom>
        </p:spPr>
      </p:pic>
      <p:sp>
        <p:nvSpPr>
          <p:cNvPr id="2" name="Title 1">
            <a:extLst>
              <a:ext uri="{FF2B5EF4-FFF2-40B4-BE49-F238E27FC236}">
                <a16:creationId xmlns:a16="http://schemas.microsoft.com/office/drawing/2014/main" id="{409D44F9-EBBD-47F9-A5F3-0A8903E398C8}"/>
              </a:ext>
            </a:extLst>
          </p:cNvPr>
          <p:cNvSpPr>
            <a:spLocks noGrp="1"/>
          </p:cNvSpPr>
          <p:nvPr>
            <p:ph type="title"/>
          </p:nvPr>
        </p:nvSpPr>
        <p:spPr>
          <a:xfrm>
            <a:off x="379752" y="6858000"/>
            <a:ext cx="11812248" cy="1325563"/>
          </a:xfrm>
        </p:spPr>
        <p:txBody>
          <a:bodyPr>
            <a:normAutofit fontScale="90000"/>
          </a:bodyPr>
          <a:lstStyle/>
          <a:p>
            <a:pPr algn="ctr"/>
            <a:r>
              <a:rPr lang="en-US" sz="6700" dirty="0">
                <a:ln w="19050">
                  <a:solidFill>
                    <a:schemeClr val="tx1"/>
                  </a:solidFill>
                </a:ln>
                <a:solidFill>
                  <a:schemeClr val="bg1"/>
                </a:solidFill>
                <a:latin typeface="Bahnschrift SemiBold Condensed" panose="020B0502040204020203" pitchFamily="34" charset="0"/>
              </a:rPr>
              <a:t>“Greater is He Who lives in you than he </a:t>
            </a:r>
            <a:br>
              <a:rPr lang="en-US" sz="6700" dirty="0">
                <a:ln w="19050">
                  <a:solidFill>
                    <a:schemeClr val="tx1"/>
                  </a:solidFill>
                </a:ln>
                <a:solidFill>
                  <a:schemeClr val="bg1"/>
                </a:solidFill>
                <a:latin typeface="Bahnschrift SemiBold Condensed" panose="020B0502040204020203" pitchFamily="34" charset="0"/>
              </a:rPr>
            </a:br>
            <a:r>
              <a:rPr lang="en-US" sz="6700" dirty="0">
                <a:ln w="19050">
                  <a:solidFill>
                    <a:schemeClr val="tx1"/>
                  </a:solidFill>
                </a:ln>
                <a:solidFill>
                  <a:schemeClr val="bg1"/>
                </a:solidFill>
                <a:latin typeface="Bahnschrift SemiBold Condensed" panose="020B0502040204020203" pitchFamily="34" charset="0"/>
              </a:rPr>
              <a:t>who is in the world.” -1 Jn.4:4 </a:t>
            </a:r>
            <a:br>
              <a:rPr lang="en-US" dirty="0"/>
            </a:br>
            <a:br>
              <a:rPr lang="en-US" dirty="0"/>
            </a:br>
            <a:br>
              <a:rPr lang="en-US" dirty="0"/>
            </a:br>
            <a:br>
              <a:rPr lang="en-US" dirty="0"/>
            </a:br>
            <a:br>
              <a:rPr lang="en-US" dirty="0"/>
            </a:br>
            <a:br>
              <a:rPr lang="en-US" dirty="0"/>
            </a:br>
            <a:endParaRPr lang="en-PH" dirty="0"/>
          </a:p>
        </p:txBody>
      </p:sp>
    </p:spTree>
    <p:extLst>
      <p:ext uri="{BB962C8B-B14F-4D97-AF65-F5344CB8AC3E}">
        <p14:creationId xmlns:p14="http://schemas.microsoft.com/office/powerpoint/2010/main" val="139250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EEAF-F4B4-4ADF-B290-58F1F72EEEEC}"/>
              </a:ext>
            </a:extLst>
          </p:cNvPr>
          <p:cNvSpPr>
            <a:spLocks noGrp="1"/>
          </p:cNvSpPr>
          <p:nvPr>
            <p:ph type="ctrTitle"/>
          </p:nvPr>
        </p:nvSpPr>
        <p:spPr/>
        <p:txBody>
          <a:bodyPr/>
          <a:lstStyle/>
          <a:p>
            <a:endParaRPr lang="en-PH"/>
          </a:p>
        </p:txBody>
      </p:sp>
      <p:sp>
        <p:nvSpPr>
          <p:cNvPr id="3" name="Subtitle 2">
            <a:extLst>
              <a:ext uri="{FF2B5EF4-FFF2-40B4-BE49-F238E27FC236}">
                <a16:creationId xmlns:a16="http://schemas.microsoft.com/office/drawing/2014/main" id="{BDBFE6CD-4A72-4CDB-9026-69B263892A7B}"/>
              </a:ext>
            </a:extLst>
          </p:cNvPr>
          <p:cNvSpPr>
            <a:spLocks noGrp="1"/>
          </p:cNvSpPr>
          <p:nvPr>
            <p:ph type="subTitle" idx="1"/>
          </p:nvPr>
        </p:nvSpPr>
        <p:spPr/>
        <p:txBody>
          <a:bodyPr/>
          <a:lstStyle/>
          <a:p>
            <a:endParaRPr lang="en-PH"/>
          </a:p>
        </p:txBody>
      </p:sp>
      <p:pic>
        <p:nvPicPr>
          <p:cNvPr id="4" name="Picture 3">
            <a:extLst>
              <a:ext uri="{FF2B5EF4-FFF2-40B4-BE49-F238E27FC236}">
                <a16:creationId xmlns:a16="http://schemas.microsoft.com/office/drawing/2014/main" id="{1DE9E196-5B21-43A6-BB72-55C2DCDA404E}"/>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360658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6946-BDFF-4365-AF22-D886A1F213F3}"/>
              </a:ext>
            </a:extLst>
          </p:cNvPr>
          <p:cNvSpPr>
            <a:spLocks noGrp="1"/>
          </p:cNvSpPr>
          <p:nvPr>
            <p:ph type="ctrTitle"/>
          </p:nvPr>
        </p:nvSpPr>
        <p:spPr/>
        <p:txBody>
          <a:bodyPr/>
          <a:lstStyle/>
          <a:p>
            <a:endParaRPr lang="en-PH"/>
          </a:p>
        </p:txBody>
      </p:sp>
      <p:pic>
        <p:nvPicPr>
          <p:cNvPr id="4" name="Picture 3">
            <a:extLst>
              <a:ext uri="{FF2B5EF4-FFF2-40B4-BE49-F238E27FC236}">
                <a16:creationId xmlns:a16="http://schemas.microsoft.com/office/drawing/2014/main" id="{24A0C9C4-4909-44E2-AB8E-6C189BF644DC}"/>
              </a:ext>
            </a:extLst>
          </p:cNvPr>
          <p:cNvPicPr>
            <a:picLocks noChangeAspect="1"/>
          </p:cNvPicPr>
          <p:nvPr/>
        </p:nvPicPr>
        <p:blipFill>
          <a:blip r:embed="rId2"/>
          <a:stretch>
            <a:fillRect/>
          </a:stretch>
        </p:blipFill>
        <p:spPr>
          <a:xfrm>
            <a:off x="0" y="-41505"/>
            <a:ext cx="12188645" cy="6941009"/>
          </a:xfrm>
          <a:prstGeom prst="rect">
            <a:avLst/>
          </a:prstGeom>
        </p:spPr>
      </p:pic>
      <p:sp>
        <p:nvSpPr>
          <p:cNvPr id="3" name="Subtitle 2">
            <a:extLst>
              <a:ext uri="{FF2B5EF4-FFF2-40B4-BE49-F238E27FC236}">
                <a16:creationId xmlns:a16="http://schemas.microsoft.com/office/drawing/2014/main" id="{1CBA639A-12C1-4329-A46E-9D132BB9D5C2}"/>
              </a:ext>
            </a:extLst>
          </p:cNvPr>
          <p:cNvSpPr>
            <a:spLocks noGrp="1"/>
          </p:cNvSpPr>
          <p:nvPr>
            <p:ph type="subTitle" idx="1"/>
          </p:nvPr>
        </p:nvSpPr>
        <p:spPr>
          <a:xfrm>
            <a:off x="-63795" y="63795"/>
            <a:ext cx="5528930" cy="3705727"/>
          </a:xfrm>
        </p:spPr>
        <p:txBody>
          <a:bodyPr/>
          <a:lstStyle/>
          <a:p>
            <a:pPr>
              <a:lnSpc>
                <a:spcPct val="85000"/>
              </a:lnSpc>
            </a:pPr>
            <a:r>
              <a:rPr lang="en-US" sz="6000" dirty="0">
                <a:solidFill>
                  <a:srgbClr val="FFFF00"/>
                </a:solidFill>
              </a:rPr>
              <a:t>KEY # 1-</a:t>
            </a:r>
            <a:r>
              <a:rPr lang="en-US" sz="4000" dirty="0">
                <a:solidFill>
                  <a:srgbClr val="FFFF00"/>
                </a:solidFill>
              </a:rPr>
              <a:t> </a:t>
            </a:r>
            <a:r>
              <a:rPr lang="en-US" sz="6000" dirty="0">
                <a:solidFill>
                  <a:srgbClr val="FFFF00"/>
                </a:solidFill>
              </a:rPr>
              <a:t>Practice Develops Discernment</a:t>
            </a:r>
            <a:r>
              <a:rPr lang="en-US" dirty="0">
                <a:solidFill>
                  <a:srgbClr val="FFFF00"/>
                </a:solidFill>
              </a:rPr>
              <a:t>  </a:t>
            </a:r>
            <a:endParaRPr lang="en-PH" dirty="0">
              <a:solidFill>
                <a:srgbClr val="FFFF00"/>
              </a:solidFill>
            </a:endParaRPr>
          </a:p>
        </p:txBody>
      </p:sp>
      <p:sp>
        <p:nvSpPr>
          <p:cNvPr id="6" name="TextBox 5">
            <a:extLst>
              <a:ext uri="{FF2B5EF4-FFF2-40B4-BE49-F238E27FC236}">
                <a16:creationId xmlns:a16="http://schemas.microsoft.com/office/drawing/2014/main" id="{6889058A-92C7-429D-B2BA-BE6E79C7B0B2}"/>
              </a:ext>
            </a:extLst>
          </p:cNvPr>
          <p:cNvSpPr txBox="1"/>
          <p:nvPr/>
        </p:nvSpPr>
        <p:spPr>
          <a:xfrm>
            <a:off x="-25124" y="2588007"/>
            <a:ext cx="6096000" cy="2800767"/>
          </a:xfrm>
          <a:prstGeom prst="rect">
            <a:avLst/>
          </a:prstGeom>
          <a:noFill/>
        </p:spPr>
        <p:txBody>
          <a:bodyPr wrap="square" rtlCol="0">
            <a:spAutoFit/>
          </a:bodyPr>
          <a:lstStyle/>
          <a:p>
            <a:pPr algn="ctr"/>
            <a:r>
              <a:rPr lang="en-US" sz="4400" dirty="0">
                <a:solidFill>
                  <a:schemeClr val="bg1"/>
                </a:solidFill>
              </a:rPr>
              <a:t>“Who by reason of use have their senses exercised to discern both good and evil” -Heb.5:14</a:t>
            </a:r>
            <a:endParaRPr lang="en-PH" sz="4400" dirty="0">
              <a:solidFill>
                <a:schemeClr val="bg1"/>
              </a:solidFill>
            </a:endParaRPr>
          </a:p>
        </p:txBody>
      </p:sp>
      <p:sp>
        <p:nvSpPr>
          <p:cNvPr id="7" name="TextBox 6">
            <a:extLst>
              <a:ext uri="{FF2B5EF4-FFF2-40B4-BE49-F238E27FC236}">
                <a16:creationId xmlns:a16="http://schemas.microsoft.com/office/drawing/2014/main" id="{C007BD7E-D21F-4A09-AF51-5E5E3A871C63}"/>
              </a:ext>
            </a:extLst>
          </p:cNvPr>
          <p:cNvSpPr txBox="1"/>
          <p:nvPr/>
        </p:nvSpPr>
        <p:spPr>
          <a:xfrm>
            <a:off x="768543" y="5264831"/>
            <a:ext cx="6464595" cy="1569660"/>
          </a:xfrm>
          <a:prstGeom prst="rect">
            <a:avLst/>
          </a:prstGeom>
          <a:noFill/>
        </p:spPr>
        <p:txBody>
          <a:bodyPr wrap="square" rtlCol="0">
            <a:spAutoFit/>
          </a:bodyPr>
          <a:lstStyle/>
          <a:p>
            <a:r>
              <a:rPr lang="en-US" sz="4800" dirty="0">
                <a:solidFill>
                  <a:srgbClr val="FFFF00"/>
                </a:solidFill>
              </a:rPr>
              <a:t>Exercise &amp; develop </a:t>
            </a:r>
          </a:p>
          <a:p>
            <a:r>
              <a:rPr lang="en-US" sz="4800" dirty="0">
                <a:solidFill>
                  <a:srgbClr val="FFFF00"/>
                </a:solidFill>
              </a:rPr>
              <a:t>your discernment!</a:t>
            </a:r>
            <a:endParaRPr lang="en-PH" sz="4800" dirty="0">
              <a:solidFill>
                <a:srgbClr val="FFFF00"/>
              </a:solidFill>
            </a:endParaRPr>
          </a:p>
        </p:txBody>
      </p:sp>
    </p:spTree>
    <p:extLst>
      <p:ext uri="{BB962C8B-B14F-4D97-AF65-F5344CB8AC3E}">
        <p14:creationId xmlns:p14="http://schemas.microsoft.com/office/powerpoint/2010/main" val="243897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95453-CE38-4B7A-BDBD-00A59742F8F3}"/>
              </a:ext>
            </a:extLst>
          </p:cNvPr>
          <p:cNvPicPr>
            <a:picLocks noChangeAspect="1"/>
          </p:cNvPicPr>
          <p:nvPr/>
        </p:nvPicPr>
        <p:blipFill>
          <a:blip r:embed="rId2"/>
          <a:stretch>
            <a:fillRect/>
          </a:stretch>
        </p:blipFill>
        <p:spPr>
          <a:xfrm>
            <a:off x="5825122" y="1807535"/>
            <a:ext cx="7359249" cy="5050465"/>
          </a:xfrm>
          <a:prstGeom prst="rect">
            <a:avLst/>
          </a:prstGeom>
        </p:spPr>
      </p:pic>
      <p:sp>
        <p:nvSpPr>
          <p:cNvPr id="2" name="Title 1">
            <a:extLst>
              <a:ext uri="{FF2B5EF4-FFF2-40B4-BE49-F238E27FC236}">
                <a16:creationId xmlns:a16="http://schemas.microsoft.com/office/drawing/2014/main" id="{0841EEBD-F03D-4D0E-939F-2646B946E45C}"/>
              </a:ext>
            </a:extLst>
          </p:cNvPr>
          <p:cNvSpPr>
            <a:spLocks noGrp="1"/>
          </p:cNvSpPr>
          <p:nvPr>
            <p:ph type="ctrTitle"/>
          </p:nvPr>
        </p:nvSpPr>
        <p:spPr>
          <a:xfrm>
            <a:off x="1098698" y="613735"/>
            <a:ext cx="9144000" cy="2387600"/>
          </a:xfrm>
        </p:spPr>
        <p:txBody>
          <a:bodyPr>
            <a:normAutofit fontScale="90000"/>
          </a:bodyPr>
          <a:lstStyle/>
          <a:p>
            <a:r>
              <a:rPr lang="en-US" dirty="0"/>
              <a:t>When you encounter spiritual situations, seek to understand them- evaluate &amp; test them</a:t>
            </a:r>
            <a:endParaRPr lang="en-PH" dirty="0"/>
          </a:p>
        </p:txBody>
      </p:sp>
      <p:sp>
        <p:nvSpPr>
          <p:cNvPr id="3" name="Subtitle 2">
            <a:extLst>
              <a:ext uri="{FF2B5EF4-FFF2-40B4-BE49-F238E27FC236}">
                <a16:creationId xmlns:a16="http://schemas.microsoft.com/office/drawing/2014/main" id="{02EFD718-1EBF-4FB0-9C5C-DBB425734CE4}"/>
              </a:ext>
            </a:extLst>
          </p:cNvPr>
          <p:cNvSpPr>
            <a:spLocks noGrp="1"/>
          </p:cNvSpPr>
          <p:nvPr>
            <p:ph type="subTitle" idx="1"/>
          </p:nvPr>
        </p:nvSpPr>
        <p:spPr>
          <a:xfrm>
            <a:off x="216195" y="3497501"/>
            <a:ext cx="11759609" cy="3255962"/>
          </a:xfrm>
        </p:spPr>
        <p:txBody>
          <a:bodyPr>
            <a:normAutofit/>
          </a:bodyPr>
          <a:lstStyle/>
          <a:p>
            <a:pPr algn="l"/>
            <a:r>
              <a:rPr lang="en-US" sz="4000" dirty="0"/>
              <a:t>“Do not despise prophecies. </a:t>
            </a:r>
            <a:r>
              <a:rPr lang="en-US" sz="4000" u="sng" dirty="0"/>
              <a:t>Test all things</a:t>
            </a:r>
            <a:r>
              <a:rPr lang="en-US" sz="4000" dirty="0"/>
              <a:t>; </a:t>
            </a:r>
          </a:p>
          <a:p>
            <a:pPr algn="l"/>
            <a:r>
              <a:rPr lang="en-US" sz="4000" dirty="0"/>
              <a:t>hold fast what is good.” -1 Thess.5:20-21</a:t>
            </a:r>
          </a:p>
          <a:p>
            <a:pPr algn="l"/>
            <a:endParaRPr lang="en-US" sz="3200" dirty="0"/>
          </a:p>
          <a:p>
            <a:pPr algn="l"/>
            <a:r>
              <a:rPr lang="en-US" sz="4000" dirty="0"/>
              <a:t>“But he who is spiritual </a:t>
            </a:r>
            <a:r>
              <a:rPr lang="en-US" sz="4000" u="sng" dirty="0"/>
              <a:t>judges all things</a:t>
            </a:r>
            <a:r>
              <a:rPr lang="en-US" sz="4000" dirty="0"/>
              <a:t>”</a:t>
            </a:r>
          </a:p>
          <a:p>
            <a:pPr algn="l"/>
            <a:r>
              <a:rPr lang="en-US" sz="4000" dirty="0"/>
              <a:t>                                                   – 1 Cor.2:15</a:t>
            </a:r>
          </a:p>
          <a:p>
            <a:endParaRPr lang="en-PH" dirty="0"/>
          </a:p>
        </p:txBody>
      </p:sp>
    </p:spTree>
    <p:extLst>
      <p:ext uri="{BB962C8B-B14F-4D97-AF65-F5344CB8AC3E}">
        <p14:creationId xmlns:p14="http://schemas.microsoft.com/office/powerpoint/2010/main" val="309586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DFA003-1589-405E-B58A-57663BEA1034}"/>
              </a:ext>
            </a:extLst>
          </p:cNvPr>
          <p:cNvPicPr>
            <a:picLocks noChangeAspect="1"/>
          </p:cNvPicPr>
          <p:nvPr/>
        </p:nvPicPr>
        <p:blipFill>
          <a:blip r:embed="rId2"/>
          <a:stretch>
            <a:fillRect/>
          </a:stretch>
        </p:blipFill>
        <p:spPr>
          <a:xfrm>
            <a:off x="-1275907" y="24880"/>
            <a:ext cx="13479341" cy="7054189"/>
          </a:xfrm>
          <a:prstGeom prst="rect">
            <a:avLst/>
          </a:prstGeom>
        </p:spPr>
      </p:pic>
      <p:sp>
        <p:nvSpPr>
          <p:cNvPr id="2" name="Title 1">
            <a:extLst>
              <a:ext uri="{FF2B5EF4-FFF2-40B4-BE49-F238E27FC236}">
                <a16:creationId xmlns:a16="http://schemas.microsoft.com/office/drawing/2014/main" id="{6339810D-295A-4C89-8611-B9A38A683B6A}"/>
              </a:ext>
            </a:extLst>
          </p:cNvPr>
          <p:cNvSpPr>
            <a:spLocks noGrp="1"/>
          </p:cNvSpPr>
          <p:nvPr>
            <p:ph type="ctrTitle"/>
          </p:nvPr>
        </p:nvSpPr>
        <p:spPr>
          <a:xfrm>
            <a:off x="808893" y="-361982"/>
            <a:ext cx="10023230" cy="2387600"/>
          </a:xfrm>
          <a:noFill/>
          <a:ln w="28575">
            <a:solidFill>
              <a:schemeClr val="tx1"/>
            </a:solidFill>
          </a:ln>
        </p:spPr>
        <p:txBody>
          <a:bodyPr>
            <a:normAutofit/>
          </a:bodyPr>
          <a:lstStyle/>
          <a:p>
            <a:r>
              <a:rPr lang="en-US" b="1" dirty="0">
                <a:ln w="28575">
                  <a:solidFill>
                    <a:schemeClr val="tx1"/>
                  </a:solidFill>
                </a:ln>
                <a:solidFill>
                  <a:schemeClr val="bg1"/>
                </a:solidFill>
                <a:latin typeface="+mn-lt"/>
              </a:rPr>
              <a:t>Key # 2- Evaluate Spiritual Ministry By Its Fruit, not Gifts</a:t>
            </a:r>
            <a:endParaRPr lang="en-PH" b="1" dirty="0">
              <a:ln w="28575">
                <a:solidFill>
                  <a:schemeClr val="tx1"/>
                </a:solidFill>
              </a:ln>
              <a:solidFill>
                <a:schemeClr val="bg1"/>
              </a:solidFill>
              <a:latin typeface="+mn-lt"/>
            </a:endParaRPr>
          </a:p>
        </p:txBody>
      </p:sp>
      <p:sp>
        <p:nvSpPr>
          <p:cNvPr id="3" name="Subtitle 2">
            <a:extLst>
              <a:ext uri="{FF2B5EF4-FFF2-40B4-BE49-F238E27FC236}">
                <a16:creationId xmlns:a16="http://schemas.microsoft.com/office/drawing/2014/main" id="{89451C76-D785-4624-80C1-E6470FE7E0A5}"/>
              </a:ext>
            </a:extLst>
          </p:cNvPr>
          <p:cNvSpPr>
            <a:spLocks noGrp="1"/>
          </p:cNvSpPr>
          <p:nvPr>
            <p:ph type="subTitle" idx="1"/>
          </p:nvPr>
        </p:nvSpPr>
        <p:spPr>
          <a:xfrm>
            <a:off x="1247554" y="2412480"/>
            <a:ext cx="9144000" cy="1655762"/>
          </a:xfrm>
          <a:ln w="28575">
            <a:solidFill>
              <a:schemeClr val="tx1"/>
            </a:solidFill>
          </a:ln>
        </p:spPr>
        <p:txBody>
          <a:bodyPr>
            <a:normAutofit fontScale="92500" lnSpcReduction="10000"/>
          </a:bodyPr>
          <a:lstStyle/>
          <a:p>
            <a:r>
              <a:rPr lang="en-US" sz="4400" b="1" dirty="0">
                <a:ln w="19050">
                  <a:solidFill>
                    <a:schemeClr val="tx1"/>
                  </a:solidFill>
                </a:ln>
                <a:solidFill>
                  <a:schemeClr val="bg1"/>
                </a:solidFill>
                <a:latin typeface="Arial Black" panose="020B0A04020102020204" pitchFamily="34" charset="0"/>
              </a:rPr>
              <a:t>“Beware of false prophets…you can identify them by their fruit”-Mt.5:15-16</a:t>
            </a:r>
            <a:endParaRPr lang="en-PH" sz="4400" b="1" dirty="0">
              <a:ln w="19050">
                <a:solidFill>
                  <a:schemeClr val="tx1"/>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417671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CB22BB-14D8-4280-8707-593295F9D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76"/>
            <a:ext cx="12191999" cy="8127999"/>
          </a:xfrm>
          <a:prstGeom prst="rect">
            <a:avLst/>
          </a:prstGeom>
        </p:spPr>
      </p:pic>
      <p:sp>
        <p:nvSpPr>
          <p:cNvPr id="2" name="Title 1">
            <a:extLst>
              <a:ext uri="{FF2B5EF4-FFF2-40B4-BE49-F238E27FC236}">
                <a16:creationId xmlns:a16="http://schemas.microsoft.com/office/drawing/2014/main" id="{7ACE5557-DC17-433E-83E1-CBEC7FCF491E}"/>
              </a:ext>
            </a:extLst>
          </p:cNvPr>
          <p:cNvSpPr>
            <a:spLocks noGrp="1"/>
          </p:cNvSpPr>
          <p:nvPr>
            <p:ph type="ctrTitle"/>
          </p:nvPr>
        </p:nvSpPr>
        <p:spPr>
          <a:xfrm>
            <a:off x="248093" y="-61992"/>
            <a:ext cx="9144000" cy="2387600"/>
          </a:xfrm>
        </p:spPr>
        <p:txBody>
          <a:bodyPr>
            <a:normAutofit fontScale="90000"/>
          </a:bodyPr>
          <a:lstStyle/>
          <a:p>
            <a:r>
              <a:rPr lang="en-US" b="1" dirty="0">
                <a:ln w="19050">
                  <a:solidFill>
                    <a:schemeClr val="tx1"/>
                  </a:solidFill>
                </a:ln>
                <a:solidFill>
                  <a:schemeClr val="bg1"/>
                </a:solidFill>
                <a:latin typeface="Arial Black" panose="020B0A04020102020204" pitchFamily="34" charset="0"/>
              </a:rPr>
              <a:t>Many people are </a:t>
            </a:r>
            <a:br>
              <a:rPr lang="en-US" b="1" dirty="0">
                <a:ln w="19050">
                  <a:solidFill>
                    <a:schemeClr val="tx1"/>
                  </a:solidFill>
                </a:ln>
                <a:solidFill>
                  <a:schemeClr val="bg1"/>
                </a:solidFill>
                <a:latin typeface="Arial Black" panose="020B0A04020102020204" pitchFamily="34" charset="0"/>
              </a:rPr>
            </a:br>
            <a:r>
              <a:rPr lang="en-US" b="1" dirty="0">
                <a:ln w="19050">
                  <a:solidFill>
                    <a:schemeClr val="tx1"/>
                  </a:solidFill>
                </a:ln>
                <a:solidFill>
                  <a:schemeClr val="bg1"/>
                </a:solidFill>
                <a:latin typeface="Arial Black" panose="020B0A04020102020204" pitchFamily="34" charset="0"/>
              </a:rPr>
              <a:t>gifted and powerful- </a:t>
            </a:r>
            <a:br>
              <a:rPr lang="en-US" b="1" dirty="0">
                <a:ln w="19050">
                  <a:solidFill>
                    <a:schemeClr val="tx1"/>
                  </a:solidFill>
                </a:ln>
                <a:solidFill>
                  <a:schemeClr val="bg1"/>
                </a:solidFill>
                <a:latin typeface="Arial Black" panose="020B0A04020102020204" pitchFamily="34" charset="0"/>
              </a:rPr>
            </a:br>
            <a:r>
              <a:rPr lang="en-US" b="1" dirty="0">
                <a:ln w="19050">
                  <a:solidFill>
                    <a:schemeClr val="tx1"/>
                  </a:solidFill>
                </a:ln>
                <a:solidFill>
                  <a:schemeClr val="bg1"/>
                </a:solidFill>
                <a:latin typeface="Arial Black" panose="020B0A04020102020204" pitchFamily="34" charset="0"/>
              </a:rPr>
              <a:t>but are not pure!</a:t>
            </a:r>
            <a:endParaRPr lang="en-PH" b="1" dirty="0">
              <a:ln w="19050">
                <a:solidFill>
                  <a:schemeClr val="tx1"/>
                </a:solidFill>
              </a:ln>
              <a:solidFill>
                <a:schemeClr val="bg1"/>
              </a:solidFill>
              <a:latin typeface="Arial Black" panose="020B0A04020102020204" pitchFamily="34" charset="0"/>
            </a:endParaRPr>
          </a:p>
        </p:txBody>
      </p:sp>
      <p:sp>
        <p:nvSpPr>
          <p:cNvPr id="3" name="Subtitle 2">
            <a:extLst>
              <a:ext uri="{FF2B5EF4-FFF2-40B4-BE49-F238E27FC236}">
                <a16:creationId xmlns:a16="http://schemas.microsoft.com/office/drawing/2014/main" id="{26FA0F74-1549-455B-9FCC-9779521D98B9}"/>
              </a:ext>
            </a:extLst>
          </p:cNvPr>
          <p:cNvSpPr>
            <a:spLocks noGrp="1"/>
          </p:cNvSpPr>
          <p:nvPr>
            <p:ph type="subTitle" idx="1"/>
          </p:nvPr>
        </p:nvSpPr>
        <p:spPr>
          <a:xfrm>
            <a:off x="1" y="5277132"/>
            <a:ext cx="12191999" cy="1655762"/>
          </a:xfrm>
        </p:spPr>
        <p:txBody>
          <a:bodyPr>
            <a:noAutofit/>
          </a:bodyPr>
          <a:lstStyle/>
          <a:p>
            <a:r>
              <a:rPr lang="en-US" sz="5300" dirty="0">
                <a:ln w="19050">
                  <a:solidFill>
                    <a:schemeClr val="tx1"/>
                  </a:solidFill>
                </a:ln>
                <a:solidFill>
                  <a:schemeClr val="bg1"/>
                </a:solidFill>
                <a:latin typeface="Arial Rounded MT Bold" panose="020F0704030504030204" pitchFamily="34" charset="0"/>
              </a:rPr>
              <a:t>Their ministry will produce bad fruit</a:t>
            </a:r>
          </a:p>
          <a:p>
            <a:r>
              <a:rPr lang="en-US" sz="5300" dirty="0">
                <a:ln w="19050">
                  <a:solidFill>
                    <a:schemeClr val="tx1"/>
                  </a:solidFill>
                </a:ln>
                <a:solidFill>
                  <a:schemeClr val="bg1"/>
                </a:solidFill>
                <a:latin typeface="Arial Rounded MT Bold" panose="020F0704030504030204" pitchFamily="34" charset="0"/>
              </a:rPr>
              <a:t>in finances, marriage, doctrines, etc.</a:t>
            </a:r>
            <a:endParaRPr lang="en-PH" sz="5300" dirty="0">
              <a:ln w="19050">
                <a:solidFill>
                  <a:schemeClr val="tx1"/>
                </a:solidFill>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92849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A9078-226E-4301-BE9C-27B832D008BE}"/>
              </a:ext>
            </a:extLst>
          </p:cNvPr>
          <p:cNvPicPr>
            <a:picLocks noChangeAspect="1"/>
          </p:cNvPicPr>
          <p:nvPr/>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FE81CFB1-535E-45A5-B50C-7CF6E7672A14}"/>
              </a:ext>
            </a:extLst>
          </p:cNvPr>
          <p:cNvSpPr>
            <a:spLocks noGrp="1"/>
          </p:cNvSpPr>
          <p:nvPr>
            <p:ph type="ctrTitle"/>
          </p:nvPr>
        </p:nvSpPr>
        <p:spPr>
          <a:xfrm>
            <a:off x="1441938" y="62714"/>
            <a:ext cx="9144000" cy="2387600"/>
          </a:xfrm>
        </p:spPr>
        <p:txBody>
          <a:bodyPr>
            <a:normAutofit/>
          </a:bodyPr>
          <a:lstStyle/>
          <a:p>
            <a:r>
              <a:rPr lang="en-US" sz="6200" dirty="0">
                <a:solidFill>
                  <a:schemeClr val="bg1"/>
                </a:solidFill>
              </a:rPr>
              <a:t>Key # 3 Test All Things </a:t>
            </a:r>
            <a:br>
              <a:rPr lang="en-US" sz="6200" dirty="0">
                <a:solidFill>
                  <a:schemeClr val="bg1"/>
                </a:solidFill>
              </a:rPr>
            </a:br>
            <a:r>
              <a:rPr lang="en-US" sz="6200" dirty="0">
                <a:solidFill>
                  <a:schemeClr val="bg1"/>
                </a:solidFill>
              </a:rPr>
              <a:t>by the Scriptures</a:t>
            </a:r>
            <a:endParaRPr lang="en-PH" sz="6200" dirty="0">
              <a:solidFill>
                <a:schemeClr val="bg1"/>
              </a:solidFill>
            </a:endParaRPr>
          </a:p>
        </p:txBody>
      </p:sp>
      <p:sp>
        <p:nvSpPr>
          <p:cNvPr id="3" name="Subtitle 2">
            <a:extLst>
              <a:ext uri="{FF2B5EF4-FFF2-40B4-BE49-F238E27FC236}">
                <a16:creationId xmlns:a16="http://schemas.microsoft.com/office/drawing/2014/main" id="{253B0C55-5DE4-488E-9AAE-F0C6FC69B0A1}"/>
              </a:ext>
            </a:extLst>
          </p:cNvPr>
          <p:cNvSpPr>
            <a:spLocks noGrp="1"/>
          </p:cNvSpPr>
          <p:nvPr>
            <p:ph type="subTitle" idx="1"/>
          </p:nvPr>
        </p:nvSpPr>
        <p:spPr>
          <a:xfrm>
            <a:off x="811078" y="2751925"/>
            <a:ext cx="10569844" cy="1655762"/>
          </a:xfrm>
        </p:spPr>
        <p:txBody>
          <a:bodyPr>
            <a:normAutofit fontScale="92500" lnSpcReduction="20000"/>
          </a:bodyPr>
          <a:lstStyle/>
          <a:p>
            <a:r>
              <a:rPr lang="en-US" sz="4000" dirty="0">
                <a:solidFill>
                  <a:schemeClr val="bg1"/>
                </a:solidFill>
              </a:rPr>
              <a:t>“Look to God's instructions and teachings! </a:t>
            </a:r>
          </a:p>
          <a:p>
            <a:r>
              <a:rPr lang="en-US" sz="4000" dirty="0">
                <a:solidFill>
                  <a:schemeClr val="bg1"/>
                </a:solidFill>
              </a:rPr>
              <a:t>People who contradict His word </a:t>
            </a:r>
          </a:p>
          <a:p>
            <a:r>
              <a:rPr lang="en-US" sz="4000" dirty="0">
                <a:solidFill>
                  <a:schemeClr val="bg1"/>
                </a:solidFill>
              </a:rPr>
              <a:t>are completely in the dark,” Is.8:20 NLT</a:t>
            </a:r>
          </a:p>
          <a:p>
            <a:endParaRPr lang="en-PH" dirty="0"/>
          </a:p>
        </p:txBody>
      </p:sp>
    </p:spTree>
    <p:extLst>
      <p:ext uri="{BB962C8B-B14F-4D97-AF65-F5344CB8AC3E}">
        <p14:creationId xmlns:p14="http://schemas.microsoft.com/office/powerpoint/2010/main" val="276205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83677-4AFB-46FB-A8FE-0459E8F769B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2AB5B0-C6B1-4B73-A066-7AA028FDE204}"/>
              </a:ext>
            </a:extLst>
          </p:cNvPr>
          <p:cNvSpPr>
            <a:spLocks noGrp="1"/>
          </p:cNvSpPr>
          <p:nvPr>
            <p:ph type="ctrTitle"/>
          </p:nvPr>
        </p:nvSpPr>
        <p:spPr>
          <a:xfrm>
            <a:off x="715108" y="-1044091"/>
            <a:ext cx="10785230" cy="2387600"/>
          </a:xfrm>
        </p:spPr>
        <p:txBody>
          <a:bodyPr>
            <a:normAutofit/>
          </a:bodyPr>
          <a:lstStyle/>
          <a:p>
            <a:r>
              <a:rPr lang="en-US" sz="5600" dirty="0">
                <a:solidFill>
                  <a:schemeClr val="bg1"/>
                </a:solidFill>
              </a:rPr>
              <a:t>How Christ Overcame Satan</a:t>
            </a:r>
            <a:r>
              <a:rPr lang="en-US" sz="5400" dirty="0">
                <a:solidFill>
                  <a:schemeClr val="bg1"/>
                </a:solidFill>
              </a:rPr>
              <a:t>, </a:t>
            </a:r>
            <a:r>
              <a:rPr lang="en-US" sz="4400" dirty="0">
                <a:solidFill>
                  <a:schemeClr val="bg1"/>
                </a:solidFill>
              </a:rPr>
              <a:t>Lk.4:3-12</a:t>
            </a:r>
            <a:endParaRPr lang="en-PH" sz="4400" dirty="0">
              <a:solidFill>
                <a:schemeClr val="bg1"/>
              </a:solidFill>
            </a:endParaRPr>
          </a:p>
        </p:txBody>
      </p:sp>
      <p:sp>
        <p:nvSpPr>
          <p:cNvPr id="3" name="Subtitle 2">
            <a:extLst>
              <a:ext uri="{FF2B5EF4-FFF2-40B4-BE49-F238E27FC236}">
                <a16:creationId xmlns:a16="http://schemas.microsoft.com/office/drawing/2014/main" id="{4B123857-A678-4BC1-B37C-DB6D1B044C0E}"/>
              </a:ext>
            </a:extLst>
          </p:cNvPr>
          <p:cNvSpPr>
            <a:spLocks noGrp="1"/>
          </p:cNvSpPr>
          <p:nvPr>
            <p:ph type="subTitle" idx="1"/>
          </p:nvPr>
        </p:nvSpPr>
        <p:spPr>
          <a:xfrm>
            <a:off x="1019332" y="1522630"/>
            <a:ext cx="10283252" cy="3195942"/>
          </a:xfrm>
        </p:spPr>
        <p:txBody>
          <a:bodyPr>
            <a:normAutofit fontScale="92500"/>
          </a:bodyPr>
          <a:lstStyle/>
          <a:p>
            <a:pPr algn="l">
              <a:lnSpc>
                <a:spcPct val="100000"/>
              </a:lnSpc>
              <a:spcBef>
                <a:spcPts val="0"/>
              </a:spcBef>
            </a:pPr>
            <a:r>
              <a:rPr lang="en-US" sz="3800" b="1" dirty="0">
                <a:ln w="19050">
                  <a:solidFill>
                    <a:schemeClr val="tx1"/>
                  </a:solidFill>
                </a:ln>
                <a:solidFill>
                  <a:schemeClr val="bg1"/>
                </a:solidFill>
                <a:latin typeface="Arial Black" panose="020B0A04020102020204" pitchFamily="34" charset="0"/>
              </a:rPr>
              <a:t>Temptation # 1 &amp; 2 </a:t>
            </a:r>
            <a:r>
              <a:rPr lang="en-US" sz="3800" dirty="0">
                <a:solidFill>
                  <a:schemeClr val="bg1"/>
                </a:solidFill>
              </a:rPr>
              <a:t>Lk.4:3-8. Is it Scriptural?  </a:t>
            </a:r>
            <a:r>
              <a:rPr lang="en-US" sz="3800" b="1" dirty="0">
                <a:solidFill>
                  <a:schemeClr val="bg1"/>
                </a:solidFill>
              </a:rPr>
              <a:t>NO!</a:t>
            </a:r>
            <a:r>
              <a:rPr lang="en-US" sz="3800" dirty="0">
                <a:solidFill>
                  <a:schemeClr val="bg1"/>
                </a:solidFill>
              </a:rPr>
              <a:t> </a:t>
            </a:r>
          </a:p>
          <a:p>
            <a:pPr algn="l">
              <a:lnSpc>
                <a:spcPct val="100000"/>
              </a:lnSpc>
              <a:spcBef>
                <a:spcPts val="0"/>
              </a:spcBef>
            </a:pPr>
            <a:r>
              <a:rPr lang="en-US" sz="3800" dirty="0">
                <a:solidFill>
                  <a:schemeClr val="bg1"/>
                </a:solidFill>
              </a:rPr>
              <a:t>      ‘It is written’- the ‘Logos’ written word contradicts</a:t>
            </a:r>
          </a:p>
          <a:p>
            <a:pPr algn="l">
              <a:lnSpc>
                <a:spcPct val="100000"/>
              </a:lnSpc>
              <a:spcBef>
                <a:spcPts val="0"/>
              </a:spcBef>
            </a:pPr>
            <a:endParaRPr lang="en-US" sz="1400" dirty="0">
              <a:solidFill>
                <a:schemeClr val="bg1"/>
              </a:solidFill>
            </a:endParaRPr>
          </a:p>
          <a:p>
            <a:pPr algn="l">
              <a:lnSpc>
                <a:spcPct val="100000"/>
              </a:lnSpc>
              <a:spcBef>
                <a:spcPts val="0"/>
              </a:spcBef>
            </a:pPr>
            <a:r>
              <a:rPr lang="en-US" sz="3800" b="1" dirty="0">
                <a:ln w="19050">
                  <a:solidFill>
                    <a:schemeClr val="tx1"/>
                  </a:solidFill>
                </a:ln>
                <a:solidFill>
                  <a:schemeClr val="bg1"/>
                </a:solidFill>
                <a:latin typeface="Arial Black" panose="020B0A04020102020204" pitchFamily="34" charset="0"/>
              </a:rPr>
              <a:t>Temptation # 3</a:t>
            </a:r>
            <a:r>
              <a:rPr lang="en-US" sz="3800" dirty="0">
                <a:solidFill>
                  <a:schemeClr val="bg1"/>
                </a:solidFill>
              </a:rPr>
              <a:t>, Lk.4:9-12 Is it Scriptural? </a:t>
            </a:r>
            <a:r>
              <a:rPr lang="en-US" sz="3800" b="1" dirty="0">
                <a:solidFill>
                  <a:schemeClr val="bg1"/>
                </a:solidFill>
              </a:rPr>
              <a:t>YES!</a:t>
            </a:r>
          </a:p>
          <a:p>
            <a:pPr algn="l">
              <a:lnSpc>
                <a:spcPct val="100000"/>
              </a:lnSpc>
              <a:spcBef>
                <a:spcPts val="0"/>
              </a:spcBef>
            </a:pPr>
            <a:r>
              <a:rPr lang="en-US" sz="3800" dirty="0">
                <a:solidFill>
                  <a:schemeClr val="bg1"/>
                </a:solidFill>
              </a:rPr>
              <a:t>      -but is it Scripturally balanced? </a:t>
            </a:r>
            <a:r>
              <a:rPr lang="en-US" sz="3800" b="1" dirty="0">
                <a:solidFill>
                  <a:schemeClr val="bg1"/>
                </a:solidFill>
              </a:rPr>
              <a:t>NO!</a:t>
            </a:r>
            <a:r>
              <a:rPr lang="en-US" sz="3800" dirty="0">
                <a:solidFill>
                  <a:schemeClr val="bg1"/>
                </a:solidFill>
              </a:rPr>
              <a:t> </a:t>
            </a:r>
          </a:p>
          <a:p>
            <a:pPr algn="l">
              <a:lnSpc>
                <a:spcPct val="100000"/>
              </a:lnSpc>
              <a:spcBef>
                <a:spcPts val="0"/>
              </a:spcBef>
            </a:pPr>
            <a:r>
              <a:rPr lang="en-US" sz="3800" dirty="0">
                <a:solidFill>
                  <a:schemeClr val="bg1"/>
                </a:solidFill>
              </a:rPr>
              <a:t>      “It has been said”-the spoken ‘Rhema’ word corrects</a:t>
            </a:r>
          </a:p>
          <a:p>
            <a:pPr algn="l">
              <a:lnSpc>
                <a:spcPct val="100000"/>
              </a:lnSpc>
              <a:spcBef>
                <a:spcPts val="0"/>
              </a:spcBef>
            </a:pPr>
            <a:endParaRPr lang="en-US" sz="3200" dirty="0">
              <a:solidFill>
                <a:schemeClr val="bg1"/>
              </a:solidFill>
            </a:endParaRPr>
          </a:p>
          <a:p>
            <a:pPr algn="l">
              <a:lnSpc>
                <a:spcPct val="100000"/>
              </a:lnSpc>
              <a:spcBef>
                <a:spcPts val="0"/>
              </a:spcBef>
            </a:pPr>
            <a:endParaRPr lang="en-US" sz="3200" dirty="0">
              <a:solidFill>
                <a:schemeClr val="bg1"/>
              </a:solidFill>
            </a:endParaRPr>
          </a:p>
          <a:p>
            <a:pPr algn="l">
              <a:lnSpc>
                <a:spcPct val="100000"/>
              </a:lnSpc>
              <a:spcBef>
                <a:spcPts val="0"/>
              </a:spcBef>
            </a:pPr>
            <a:endParaRPr lang="en-PH" sz="3200" dirty="0">
              <a:solidFill>
                <a:schemeClr val="bg1"/>
              </a:solidFill>
            </a:endParaRPr>
          </a:p>
        </p:txBody>
      </p:sp>
    </p:spTree>
    <p:extLst>
      <p:ext uri="{BB962C8B-B14F-4D97-AF65-F5344CB8AC3E}">
        <p14:creationId xmlns:p14="http://schemas.microsoft.com/office/powerpoint/2010/main" val="2430223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755</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Arial Rounded MT Bold</vt:lpstr>
      <vt:lpstr>Bahnschrift SemiBold</vt:lpstr>
      <vt:lpstr>Bahnschrift SemiBold Condensed</vt:lpstr>
      <vt:lpstr>Calibri</vt:lpstr>
      <vt:lpstr>Calibri Light</vt:lpstr>
      <vt:lpstr>Franklin Gothic Demi</vt:lpstr>
      <vt:lpstr>Office Theme</vt:lpstr>
      <vt:lpstr>PowerPoint Presentation</vt:lpstr>
      <vt:lpstr>PowerPoint Presentation</vt:lpstr>
      <vt:lpstr>PowerPoint Presentation</vt:lpstr>
      <vt:lpstr>PowerPoint Presentation</vt:lpstr>
      <vt:lpstr>When you encounter spiritual situations, seek to understand them- evaluate &amp; test them</vt:lpstr>
      <vt:lpstr>Key # 2- Evaluate Spiritual Ministry By Its Fruit, not Gifts</vt:lpstr>
      <vt:lpstr>Many people are  gifted and powerful-  but are not pure!</vt:lpstr>
      <vt:lpstr>Key # 3 Test All Things  by the Scriptures</vt:lpstr>
      <vt:lpstr>How Christ Overcame Satan, Lk.4:3-12</vt:lpstr>
      <vt:lpstr>KEY # 4 The Witness of the Holy Spirit </vt:lpstr>
      <vt:lpstr>In Acts 16:16-18 Paul was followed by a slave girl with a spirit of divination</vt:lpstr>
      <vt:lpstr>PowerPoint Presentation</vt:lpstr>
      <vt:lpstr>Discern if the Holy Spirit is no longer giving you peace in your heart, but a warning- then seek  to understand what the warning is!</vt:lpstr>
      <vt:lpstr>But when the peace of the Holy Spirit continues to lead us, we can flow deeper &amp; deeper into the river of God- into revival! </vt:lpstr>
      <vt:lpstr>KEY # 5 CHALLENGE THE SPIRITUAL MANIFESTATION</vt:lpstr>
      <vt:lpstr>Key # 6. Let mature leaders guide with their collective discernment </vt:lpstr>
      <vt:lpstr>PowerPoint Presentation</vt:lpstr>
      <vt:lpstr>KEY # 7 The Discerning Of Spirits  “…to another the working of miracles, to another prophecy,  to another discerning of spirits,” -1 Cor.12:10</vt:lpstr>
      <vt:lpstr>KEY # 8 Don’t Major on the “Dark Side” </vt:lpstr>
      <vt:lpstr> He who dwells in the secret place of the Most High shall abide under the shadow of the Almighty…. Surely He shall deliver you from the snare of the fowler and from the deadly pestilence.–Psalm 91:1 &amp; 3 </vt:lpstr>
      <vt:lpstr>“Greater is He Who lives in you than he  who is in the world.” -1 Jn.4:4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Cure (&amp; secret steroids) -Cures Asthma! -Cures Arthritis! -Feel Stronger! -Muscles Develop! Weight Gain!</dc:title>
  <dc:creator>Norman Holmes</dc:creator>
  <cp:lastModifiedBy>Keem GC</cp:lastModifiedBy>
  <cp:revision>20</cp:revision>
  <dcterms:created xsi:type="dcterms:W3CDTF">2021-09-27T03:18:42Z</dcterms:created>
  <dcterms:modified xsi:type="dcterms:W3CDTF">2021-10-18T08:07:42Z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2383662</vt:lpwstr>
  </property>
  <property fmtid="{D5CDD505-2E9C-101B-9397-08002B2CF9AE}" name="NXPowerLiteSettings" pid="3">
    <vt:lpwstr>F7000400038000</vt:lpwstr>
  </property>
  <property fmtid="{D5CDD505-2E9C-101B-9397-08002B2CF9AE}" name="NXPowerLiteVersion" pid="4">
    <vt:lpwstr>S9.1.2</vt:lpwstr>
  </property>
</Properties>
</file>