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8" r:id="rId3"/>
    <p:sldId id="263" r:id="rId4"/>
    <p:sldId id="268" r:id="rId5"/>
    <p:sldId id="264" r:id="rId6"/>
    <p:sldId id="265" r:id="rId7"/>
    <p:sldId id="266" r:id="rId8"/>
    <p:sldId id="300" r:id="rId9"/>
    <p:sldId id="285" r:id="rId10"/>
    <p:sldId id="267" r:id="rId11"/>
    <p:sldId id="269" r:id="rId12"/>
    <p:sldId id="270" r:id="rId13"/>
    <p:sldId id="274" r:id="rId14"/>
    <p:sldId id="271" r:id="rId15"/>
    <p:sldId id="272" r:id="rId16"/>
    <p:sldId id="275" r:id="rId17"/>
    <p:sldId id="276" r:id="rId18"/>
    <p:sldId id="292" r:id="rId19"/>
    <p:sldId id="277" r:id="rId20"/>
    <p:sldId id="293" r:id="rId21"/>
    <p:sldId id="278" r:id="rId22"/>
    <p:sldId id="279" r:id="rId23"/>
    <p:sldId id="301" r:id="rId24"/>
    <p:sldId id="280" r:id="rId25"/>
    <p:sldId id="281" r:id="rId26"/>
    <p:sldId id="282" r:id="rId27"/>
    <p:sldId id="287" r:id="rId28"/>
    <p:sldId id="294" r:id="rId29"/>
    <p:sldId id="289" r:id="rId30"/>
    <p:sldId id="290" r:id="rId31"/>
    <p:sldId id="295" r:id="rId32"/>
    <p:sldId id="297" r:id="rId33"/>
    <p:sldId id="29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7F7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5151" autoAdjust="0"/>
    <p:restoredTop sz="94660"/>
  </p:normalViewPr>
  <p:slideViewPr>
    <p:cSldViewPr>
      <p:cViewPr>
        <p:scale>
          <a:sx n="66" d="100"/>
          <a:sy n="66" d="100"/>
        </p:scale>
        <p:origin x="1464" y="4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D1CE3B-DF68-4F24-8930-521987E7390D}" type="datetimeFigureOut">
              <a:rPr lang="en-US" smtClean="0"/>
              <a:t>27-Apr-20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3CD130-FFFB-4230-A847-1EB6EB381E57}" type="slidenum">
              <a:rPr lang="en-US" smtClean="0"/>
              <a:t>‹#›</a:t>
            </a:fld>
            <a:endParaRPr lang="en-US"/>
          </a:p>
        </p:txBody>
      </p:sp>
    </p:spTree>
    <p:extLst>
      <p:ext uri="{BB962C8B-B14F-4D97-AF65-F5344CB8AC3E}">
        <p14:creationId xmlns:p14="http://schemas.microsoft.com/office/powerpoint/2010/main" val="3872709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3CD130-FFFB-4230-A847-1EB6EB381E57}" type="slidenum">
              <a:rPr lang="en-US" smtClean="0"/>
              <a:t>13</a:t>
            </a:fld>
            <a:endParaRPr lang="en-US"/>
          </a:p>
        </p:txBody>
      </p:sp>
    </p:spTree>
    <p:extLst>
      <p:ext uri="{BB962C8B-B14F-4D97-AF65-F5344CB8AC3E}">
        <p14:creationId xmlns:p14="http://schemas.microsoft.com/office/powerpoint/2010/main" val="3766228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CD130-FFFB-4230-A847-1EB6EB381E57}" type="slidenum">
              <a:rPr lang="en-US" smtClean="0"/>
              <a:t>30</a:t>
            </a:fld>
            <a:endParaRPr lang="en-US"/>
          </a:p>
        </p:txBody>
      </p:sp>
    </p:spTree>
    <p:extLst>
      <p:ext uri="{BB962C8B-B14F-4D97-AF65-F5344CB8AC3E}">
        <p14:creationId xmlns:p14="http://schemas.microsoft.com/office/powerpoint/2010/main" val="143490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CBAEC5D-79E0-4B92-882A-3A71F59DD119}" type="datetimeFigureOut">
              <a:rPr lang="en-US" smtClean="0"/>
              <a:t>27-Apr-20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90BD7-A72E-445C-861C-94BC4F70D761}" type="slidenum">
              <a:rPr lang="en-US" smtClean="0"/>
              <a:t>‹#›</a:t>
            </a:fld>
            <a:endParaRPr lang="en-US"/>
          </a:p>
        </p:txBody>
      </p:sp>
    </p:spTree>
    <p:extLst>
      <p:ext uri="{BB962C8B-B14F-4D97-AF65-F5344CB8AC3E}">
        <p14:creationId xmlns:p14="http://schemas.microsoft.com/office/powerpoint/2010/main" val="1176009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BAEC5D-79E0-4B92-882A-3A71F59DD119}" type="datetimeFigureOut">
              <a:rPr lang="en-US" smtClean="0"/>
              <a:t>27-Apr-20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90BD7-A72E-445C-861C-94BC4F70D761}" type="slidenum">
              <a:rPr lang="en-US" smtClean="0"/>
              <a:t>‹#›</a:t>
            </a:fld>
            <a:endParaRPr lang="en-US"/>
          </a:p>
        </p:txBody>
      </p:sp>
    </p:spTree>
    <p:extLst>
      <p:ext uri="{BB962C8B-B14F-4D97-AF65-F5344CB8AC3E}">
        <p14:creationId xmlns:p14="http://schemas.microsoft.com/office/powerpoint/2010/main" val="1266925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BAEC5D-79E0-4B92-882A-3A71F59DD119}" type="datetimeFigureOut">
              <a:rPr lang="en-US" smtClean="0"/>
              <a:t>27-Apr-20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90BD7-A72E-445C-861C-94BC4F70D761}" type="slidenum">
              <a:rPr lang="en-US" smtClean="0"/>
              <a:t>‹#›</a:t>
            </a:fld>
            <a:endParaRPr lang="en-US"/>
          </a:p>
        </p:txBody>
      </p:sp>
    </p:spTree>
    <p:extLst>
      <p:ext uri="{BB962C8B-B14F-4D97-AF65-F5344CB8AC3E}">
        <p14:creationId xmlns:p14="http://schemas.microsoft.com/office/powerpoint/2010/main" val="4232759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BAEC5D-79E0-4B92-882A-3A71F59DD119}" type="datetimeFigureOut">
              <a:rPr lang="en-US" smtClean="0"/>
              <a:t>27-Apr-20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90BD7-A72E-445C-861C-94BC4F70D761}" type="slidenum">
              <a:rPr lang="en-US" smtClean="0"/>
              <a:t>‹#›</a:t>
            </a:fld>
            <a:endParaRPr lang="en-US"/>
          </a:p>
        </p:txBody>
      </p:sp>
    </p:spTree>
    <p:extLst>
      <p:ext uri="{BB962C8B-B14F-4D97-AF65-F5344CB8AC3E}">
        <p14:creationId xmlns:p14="http://schemas.microsoft.com/office/powerpoint/2010/main" val="340636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BAEC5D-79E0-4B92-882A-3A71F59DD119}" type="datetimeFigureOut">
              <a:rPr lang="en-US" smtClean="0"/>
              <a:t>27-Apr-20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90BD7-A72E-445C-861C-94BC4F70D761}" type="slidenum">
              <a:rPr lang="en-US" smtClean="0"/>
              <a:t>‹#›</a:t>
            </a:fld>
            <a:endParaRPr lang="en-US"/>
          </a:p>
        </p:txBody>
      </p:sp>
    </p:spTree>
    <p:extLst>
      <p:ext uri="{BB962C8B-B14F-4D97-AF65-F5344CB8AC3E}">
        <p14:creationId xmlns:p14="http://schemas.microsoft.com/office/powerpoint/2010/main" val="2855567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BAEC5D-79E0-4B92-882A-3A71F59DD119}" type="datetimeFigureOut">
              <a:rPr lang="en-US" smtClean="0"/>
              <a:t>27-Apr-20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490BD7-A72E-445C-861C-94BC4F70D761}" type="slidenum">
              <a:rPr lang="en-US" smtClean="0"/>
              <a:t>‹#›</a:t>
            </a:fld>
            <a:endParaRPr lang="en-US"/>
          </a:p>
        </p:txBody>
      </p:sp>
    </p:spTree>
    <p:extLst>
      <p:ext uri="{BB962C8B-B14F-4D97-AF65-F5344CB8AC3E}">
        <p14:creationId xmlns:p14="http://schemas.microsoft.com/office/powerpoint/2010/main" val="2883375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BAEC5D-79E0-4B92-882A-3A71F59DD119}" type="datetimeFigureOut">
              <a:rPr lang="en-US" smtClean="0"/>
              <a:t>27-Apr-20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490BD7-A72E-445C-861C-94BC4F70D761}" type="slidenum">
              <a:rPr lang="en-US" smtClean="0"/>
              <a:t>‹#›</a:t>
            </a:fld>
            <a:endParaRPr lang="en-US"/>
          </a:p>
        </p:txBody>
      </p:sp>
    </p:spTree>
    <p:extLst>
      <p:ext uri="{BB962C8B-B14F-4D97-AF65-F5344CB8AC3E}">
        <p14:creationId xmlns:p14="http://schemas.microsoft.com/office/powerpoint/2010/main" val="1200166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BAEC5D-79E0-4B92-882A-3A71F59DD119}" type="datetimeFigureOut">
              <a:rPr lang="en-US" smtClean="0"/>
              <a:t>27-Apr-20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490BD7-A72E-445C-861C-94BC4F70D761}" type="slidenum">
              <a:rPr lang="en-US" smtClean="0"/>
              <a:t>‹#›</a:t>
            </a:fld>
            <a:endParaRPr lang="en-US"/>
          </a:p>
        </p:txBody>
      </p:sp>
    </p:spTree>
    <p:extLst>
      <p:ext uri="{BB962C8B-B14F-4D97-AF65-F5344CB8AC3E}">
        <p14:creationId xmlns:p14="http://schemas.microsoft.com/office/powerpoint/2010/main" val="3866821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BAEC5D-79E0-4B92-882A-3A71F59DD119}" type="datetimeFigureOut">
              <a:rPr lang="en-US" smtClean="0"/>
              <a:t>27-Apr-20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490BD7-A72E-445C-861C-94BC4F70D761}" type="slidenum">
              <a:rPr lang="en-US" smtClean="0"/>
              <a:t>‹#›</a:t>
            </a:fld>
            <a:endParaRPr lang="en-US"/>
          </a:p>
        </p:txBody>
      </p:sp>
    </p:spTree>
    <p:extLst>
      <p:ext uri="{BB962C8B-B14F-4D97-AF65-F5344CB8AC3E}">
        <p14:creationId xmlns:p14="http://schemas.microsoft.com/office/powerpoint/2010/main" val="2914786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BAEC5D-79E0-4B92-882A-3A71F59DD119}" type="datetimeFigureOut">
              <a:rPr lang="en-US" smtClean="0"/>
              <a:t>27-Apr-20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490BD7-A72E-445C-861C-94BC4F70D761}" type="slidenum">
              <a:rPr lang="en-US" smtClean="0"/>
              <a:t>‹#›</a:t>
            </a:fld>
            <a:endParaRPr lang="en-US"/>
          </a:p>
        </p:txBody>
      </p:sp>
    </p:spTree>
    <p:extLst>
      <p:ext uri="{BB962C8B-B14F-4D97-AF65-F5344CB8AC3E}">
        <p14:creationId xmlns:p14="http://schemas.microsoft.com/office/powerpoint/2010/main" val="2210441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BAEC5D-79E0-4B92-882A-3A71F59DD119}" type="datetimeFigureOut">
              <a:rPr lang="en-US" smtClean="0"/>
              <a:t>27-Apr-20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490BD7-A72E-445C-861C-94BC4F70D761}" type="slidenum">
              <a:rPr lang="en-US" smtClean="0"/>
              <a:t>‹#›</a:t>
            </a:fld>
            <a:endParaRPr lang="en-US"/>
          </a:p>
        </p:txBody>
      </p:sp>
    </p:spTree>
    <p:extLst>
      <p:ext uri="{BB962C8B-B14F-4D97-AF65-F5344CB8AC3E}">
        <p14:creationId xmlns:p14="http://schemas.microsoft.com/office/powerpoint/2010/main" val="2243340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BAEC5D-79E0-4B92-882A-3A71F59DD119}" type="datetimeFigureOut">
              <a:rPr lang="en-US" smtClean="0"/>
              <a:t>27-Apr-20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490BD7-A72E-445C-861C-94BC4F70D761}" type="slidenum">
              <a:rPr lang="en-US" smtClean="0"/>
              <a:t>‹#›</a:t>
            </a:fld>
            <a:endParaRPr lang="en-US"/>
          </a:p>
        </p:txBody>
      </p:sp>
    </p:spTree>
    <p:extLst>
      <p:ext uri="{BB962C8B-B14F-4D97-AF65-F5344CB8AC3E}">
        <p14:creationId xmlns:p14="http://schemas.microsoft.com/office/powerpoint/2010/main" val="506504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arget="../media/image1.jpeg" Type="http://schemas.openxmlformats.org/officeDocument/2006/relationships/image"/><Relationship Id="rId1" Target="../slideLayouts/slideLayout1.xml" Type="http://schemas.openxmlformats.org/officeDocument/2006/relationships/slideLayout"/></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arget="../media/image14.jpeg" Type="http://schemas.openxmlformats.org/officeDocument/2006/relationships/image"/><Relationship Id="rId1" Target="../slideLayouts/slideLayout2.xml" Type="http://schemas.openxmlformats.org/officeDocument/2006/relationships/slideLayout"/></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arget="../media/image2.jpeg" Type="http://schemas.openxmlformats.org/officeDocument/2006/relationships/image"/><Relationship Id="rId1" Target="../slideLayouts/slideLayout2.xml" Type="http://schemas.openxmlformats.org/officeDocument/2006/relationships/slideLayout"/></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arget="../media/image1.jpeg" Type="http://schemas.openxmlformats.org/officeDocument/2006/relationships/image"/><Relationship Id="rId1" Target="../slideLayouts/slideLayout2.xml" Type="http://schemas.openxmlformats.org/officeDocument/2006/relationships/slideLayout"/></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arget="../media/image30.jpeg" Type="http://schemas.openxmlformats.org/officeDocument/2006/relationships/image"/><Relationship Id="rId1" Target="../slideLayouts/slideLayout2.xml" Type="http://schemas.openxmlformats.org/officeDocument/2006/relationships/slideLayout"/></Relationships>
</file>

<file path=ppt/slides/_rels/slide33.xml.rels><?xml version="1.0" encoding="UTF-8" standalone="yes" ?><Relationships xmlns="http://schemas.openxmlformats.org/package/2006/relationships"><Relationship Id="rId2" Target="../media/image31.jpeg" Type="http://schemas.openxmlformats.org/officeDocument/2006/relationships/image"/><Relationship Id="rId1" Target="../slideLayouts/slideLayout2.xml" Type="http://schemas.openxmlformats.org/officeDocument/2006/relationships/slideLayout"/></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arget="../media/image7.jpeg" Type="http://schemas.openxmlformats.org/officeDocument/2006/relationships/image"/><Relationship Id="rId1" Target="../slideLayouts/slideLayout1.xml" Type="http://schemas.openxmlformats.org/officeDocument/2006/relationships/slideLayout"/></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235575"/>
            <a:ext cx="7772400" cy="1470025"/>
          </a:xfrm>
        </p:spPr>
        <p:txBody>
          <a:bodyPr>
            <a:normAutofit/>
          </a:bodyPr>
          <a:lstStyle/>
          <a:p>
            <a:r>
              <a:rPr lang="en-US" sz="8800" b="1" i="1" dirty="0">
                <a:latin typeface="Arial" pitchFamily="34" charset="0"/>
                <a:cs typeface="Arial" pitchFamily="34" charset="0"/>
              </a:rPr>
              <a:t>HE IS RISEN!</a:t>
            </a:r>
          </a:p>
        </p:txBody>
      </p:sp>
      <p:sp>
        <p:nvSpPr>
          <p:cNvPr id="3" name="Subtitle 2"/>
          <p:cNvSpPr>
            <a:spLocks noGrp="1"/>
          </p:cNvSpPr>
          <p:nvPr>
            <p:ph type="subTitle" idx="1"/>
          </p:nvPr>
        </p:nvSpPr>
        <p:spPr/>
        <p:txBody>
          <a:bodyPr/>
          <a:lstStyle/>
          <a:p>
            <a:endParaRPr lang="en-US" dirty="0"/>
          </a:p>
        </p:txBody>
      </p:sp>
      <p:pic>
        <p:nvPicPr>
          <p:cNvPr id="1026" name="Picture 2" descr="C:\Users\Norman\Desktop\Resurrection message pics\empty tomb.pn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l="5525"/>
          <a:stretch/>
        </p:blipFill>
        <p:spPr bwMode="auto">
          <a:xfrm>
            <a:off x="0" y="0"/>
            <a:ext cx="9121697" cy="51746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29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Norman\Desktop\Resurrection message pics\preachtemp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7" y="0"/>
            <a:ext cx="915465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0" y="381000"/>
            <a:ext cx="9144000" cy="1470025"/>
          </a:xfrm>
        </p:spPr>
        <p:txBody>
          <a:bodyPr>
            <a:noAutofit/>
          </a:bodyPr>
          <a:lstStyle/>
          <a:p>
            <a:r>
              <a:rPr lang="en-US" b="1" dirty="0">
                <a:solidFill>
                  <a:srgbClr val="FFFF00"/>
                </a:solidFill>
                <a:effectLst>
                  <a:glow rad="101600">
                    <a:schemeClr val="tx1">
                      <a:alpha val="60000"/>
                    </a:schemeClr>
                  </a:glow>
                  <a:outerShdw blurRad="38100" dist="38100" dir="2700000" algn="tl">
                    <a:srgbClr val="000000">
                      <a:alpha val="43137"/>
                    </a:srgbClr>
                  </a:outerShdw>
                </a:effectLst>
              </a:rPr>
              <a:t>The Jews had filled the Temple, and at 3:00 PM the High priest was going to kill the Lamb- this is when Christ died!</a:t>
            </a:r>
          </a:p>
        </p:txBody>
      </p:sp>
    </p:spTree>
    <p:extLst>
      <p:ext uri="{BB962C8B-B14F-4D97-AF65-F5344CB8AC3E}">
        <p14:creationId xmlns:p14="http://schemas.microsoft.com/office/powerpoint/2010/main" val="465559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0" y="5105400"/>
            <a:ext cx="9144000" cy="1752600"/>
          </a:xfrm>
        </p:spPr>
        <p:txBody>
          <a:bodyPr>
            <a:noAutofit/>
          </a:bodyPr>
          <a:lstStyle/>
          <a:p>
            <a:pPr>
              <a:spcBef>
                <a:spcPts val="0"/>
              </a:spcBef>
            </a:pPr>
            <a:r>
              <a:rPr lang="en-US" sz="3600" b="1" dirty="0">
                <a:solidFill>
                  <a:schemeClr val="tx1"/>
                </a:solidFill>
              </a:rPr>
              <a:t>Then as Christ died, there was an earthquake, and the veil in the temple was torn apart </a:t>
            </a:r>
          </a:p>
          <a:p>
            <a:pPr>
              <a:spcBef>
                <a:spcPts val="0"/>
              </a:spcBef>
            </a:pPr>
            <a:r>
              <a:rPr lang="en-US" sz="3600" b="1" dirty="0">
                <a:solidFill>
                  <a:schemeClr val="tx1"/>
                </a:solidFill>
              </a:rPr>
              <a:t>from the top to the bottom!  </a:t>
            </a:r>
          </a:p>
        </p:txBody>
      </p:sp>
      <p:pic>
        <p:nvPicPr>
          <p:cNvPr id="8194" name="Picture 2" descr="C:\Users\Norman\Desktop\Resurrection message pics\rentveil.jp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0" y="0"/>
            <a:ext cx="9144000" cy="5181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002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pic>
        <p:nvPicPr>
          <p:cNvPr id="9218" name="Picture 2" descr="C:\Users\Norman\Desktop\Resurrection message pics\Jesus and ve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90" y="0"/>
            <a:ext cx="919949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238955" y="188913"/>
            <a:ext cx="8610600" cy="1752600"/>
          </a:xfrm>
        </p:spPr>
        <p:txBody>
          <a:bodyPr>
            <a:normAutofit fontScale="92500"/>
          </a:bodyPr>
          <a:lstStyle/>
          <a:p>
            <a:r>
              <a:rPr lang="en-US" sz="3600" b="1" dirty="0">
                <a:solidFill>
                  <a:schemeClr val="bg1"/>
                </a:solidFill>
                <a:effectLst>
                  <a:glow rad="101600">
                    <a:schemeClr val="tx1">
                      <a:alpha val="60000"/>
                    </a:schemeClr>
                  </a:glow>
                </a:effectLst>
              </a:rPr>
              <a:t>Christ had died as the sinless Lamb to complete all sacrifice, and open the way into the true Holy of Holies- the way into heaven!</a:t>
            </a:r>
          </a:p>
        </p:txBody>
      </p:sp>
    </p:spTree>
    <p:extLst>
      <p:ext uri="{BB962C8B-B14F-4D97-AF65-F5344CB8AC3E}">
        <p14:creationId xmlns:p14="http://schemas.microsoft.com/office/powerpoint/2010/main" val="2310327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160" y="5029200"/>
            <a:ext cx="9144000" cy="1752600"/>
          </a:xfrm>
        </p:spPr>
        <p:txBody>
          <a:bodyPr>
            <a:noAutofit/>
          </a:bodyPr>
          <a:lstStyle/>
          <a:p>
            <a:pPr>
              <a:spcBef>
                <a:spcPts val="0"/>
              </a:spcBef>
            </a:pPr>
            <a:r>
              <a:rPr lang="en-US" b="1" dirty="0">
                <a:solidFill>
                  <a:schemeClr val="tx1"/>
                </a:solidFill>
              </a:rPr>
              <a:t>The priests knew this, and many turned to Christ! “And the number of the disciples multiplied, and a great many of the priests were obedient to the faith” </a:t>
            </a:r>
          </a:p>
          <a:p>
            <a:pPr algn="r">
              <a:spcBef>
                <a:spcPts val="0"/>
              </a:spcBef>
            </a:pPr>
            <a:r>
              <a:rPr lang="en-US" sz="2400" b="1" dirty="0">
                <a:solidFill>
                  <a:schemeClr val="tx1"/>
                </a:solidFill>
              </a:rPr>
              <a:t>–Acts 6:7</a:t>
            </a:r>
            <a:endParaRPr lang="en-US" sz="2800" b="1" dirty="0">
              <a:solidFill>
                <a:schemeClr val="tx1"/>
              </a:solidFill>
            </a:endParaRPr>
          </a:p>
        </p:txBody>
      </p:sp>
      <p:pic>
        <p:nvPicPr>
          <p:cNvPr id="5" name="Picture 2" descr="C:\Users\Norman\Desktop\Resurrection message pics\rentveil.jpg">
            <a:extLst>
              <a:ext uri="{FF2B5EF4-FFF2-40B4-BE49-F238E27FC236}">
                <a16:creationId xmlns:a16="http://schemas.microsoft.com/office/drawing/2014/main" id="{1D916FBE-E51D-4D6A-8422-79ED41F30A59}"/>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0" y="0"/>
            <a:ext cx="9144000" cy="5181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64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Norman\Desktop\Resurrection message pics\he-descend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6829" cy="5105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0"/>
            <a:ext cx="7772400" cy="1470025"/>
          </a:xfrm>
        </p:spPr>
        <p:txBody>
          <a:bodyPr>
            <a:normAutofit fontScale="90000"/>
          </a:bodyPr>
          <a:lstStyle/>
          <a:p>
            <a:r>
              <a:rPr lang="en-US" b="1" dirty="0">
                <a:solidFill>
                  <a:schemeClr val="bg1"/>
                </a:solidFill>
                <a:effectLst>
                  <a:glow rad="101600">
                    <a:schemeClr val="tx1">
                      <a:alpha val="40000"/>
                    </a:schemeClr>
                  </a:glow>
                  <a:outerShdw blurRad="38100" dist="38100" dir="2700000" algn="tl">
                    <a:srgbClr val="000000">
                      <a:alpha val="43137"/>
                    </a:srgbClr>
                  </a:outerShdw>
                </a:effectLst>
              </a:rPr>
              <a:t>Before going to heaven, Christ first had a work to complete- in Hell!</a:t>
            </a:r>
          </a:p>
        </p:txBody>
      </p:sp>
      <p:sp>
        <p:nvSpPr>
          <p:cNvPr id="3" name="Subtitle 2"/>
          <p:cNvSpPr>
            <a:spLocks noGrp="1"/>
          </p:cNvSpPr>
          <p:nvPr>
            <p:ph type="subTitle" idx="1"/>
          </p:nvPr>
        </p:nvSpPr>
        <p:spPr>
          <a:xfrm>
            <a:off x="0" y="5181600"/>
            <a:ext cx="9144000" cy="1752600"/>
          </a:xfrm>
        </p:spPr>
        <p:txBody>
          <a:bodyPr>
            <a:normAutofit fontScale="85000" lnSpcReduction="10000"/>
          </a:bodyPr>
          <a:lstStyle/>
          <a:p>
            <a:r>
              <a:rPr lang="en-US" dirty="0">
                <a:solidFill>
                  <a:schemeClr val="tx1"/>
                </a:solidFill>
              </a:rPr>
              <a:t>Therefore He says: "WHEN HE ASCENDED ON HIGH, HE LED CAPTIVITY CAPTIVE, AND GAVE GIFTS TO MEN." </a:t>
            </a:r>
          </a:p>
          <a:p>
            <a:r>
              <a:rPr lang="en-US" dirty="0">
                <a:solidFill>
                  <a:schemeClr val="tx1"/>
                </a:solidFill>
              </a:rPr>
              <a:t>(Now this, "HE ASCENDED"—what does it mean but that He also first descended into the lower parts of the earth?) – Eph.4:8-9 </a:t>
            </a:r>
          </a:p>
          <a:p>
            <a:endParaRPr lang="en-US" dirty="0">
              <a:solidFill>
                <a:schemeClr val="tx1"/>
              </a:solidFill>
            </a:endParaRPr>
          </a:p>
        </p:txBody>
      </p:sp>
    </p:spTree>
    <p:extLst>
      <p:ext uri="{BB962C8B-B14F-4D97-AF65-F5344CB8AC3E}">
        <p14:creationId xmlns:p14="http://schemas.microsoft.com/office/powerpoint/2010/main" val="1984512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Norman\Desktop\Resurrection message pics\untitled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2" y="0"/>
            <a:ext cx="9163524" cy="5791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762" y="5410200"/>
            <a:ext cx="9163524"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0" y="5410200"/>
            <a:ext cx="9153762" cy="2091392"/>
          </a:xfrm>
        </p:spPr>
        <p:txBody>
          <a:bodyPr/>
          <a:lstStyle/>
          <a:p>
            <a:pPr marL="0" indent="0" algn="ctr">
              <a:buNone/>
            </a:pPr>
            <a:r>
              <a:rPr lang="en-US" dirty="0"/>
              <a:t>“I lay down my life that I may take it again. No one takes it from Me…I have the power to lay it down and I have power to take it again.” –John 10:17-18</a:t>
            </a:r>
          </a:p>
        </p:txBody>
      </p:sp>
      <p:sp>
        <p:nvSpPr>
          <p:cNvPr id="4" name="TextBox 3"/>
          <p:cNvSpPr txBox="1"/>
          <p:nvPr/>
        </p:nvSpPr>
        <p:spPr>
          <a:xfrm>
            <a:off x="2209800" y="4038600"/>
            <a:ext cx="6934200" cy="1200329"/>
          </a:xfrm>
          <a:prstGeom prst="rect">
            <a:avLst/>
          </a:prstGeom>
          <a:solidFill>
            <a:schemeClr val="bg1"/>
          </a:solidFill>
        </p:spPr>
        <p:txBody>
          <a:bodyPr wrap="square" rtlCol="0">
            <a:spAutoFit/>
          </a:bodyPr>
          <a:lstStyle/>
          <a:p>
            <a:pPr algn="ctr"/>
            <a:r>
              <a:rPr lang="en-US" sz="3600" dirty="0"/>
              <a:t>Christ descended into hell-not as a captive- but to set the captives free!</a:t>
            </a:r>
          </a:p>
        </p:txBody>
      </p:sp>
    </p:spTree>
    <p:extLst>
      <p:ext uri="{BB962C8B-B14F-4D97-AF65-F5344CB8AC3E}">
        <p14:creationId xmlns:p14="http://schemas.microsoft.com/office/powerpoint/2010/main" val="1066576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0" y="5105400"/>
            <a:ext cx="9144000" cy="1752600"/>
          </a:xfrm>
        </p:spPr>
        <p:txBody>
          <a:bodyPr>
            <a:normAutofit fontScale="92500" lnSpcReduction="10000"/>
          </a:bodyPr>
          <a:lstStyle/>
          <a:p>
            <a:r>
              <a:rPr lang="en-US" dirty="0">
                <a:solidFill>
                  <a:schemeClr val="tx1"/>
                </a:solidFill>
              </a:rPr>
              <a:t>For Christ also suffered once for sins, the just for the unjust, that He might bring us to God, being put to death in the flesh but made alive by the Spirit, by whom also He went and preached to the spirits in prison… 1 Pet.3:18-19</a:t>
            </a:r>
          </a:p>
          <a:p>
            <a:endParaRPr lang="en-US" dirty="0"/>
          </a:p>
        </p:txBody>
      </p:sp>
      <p:pic>
        <p:nvPicPr>
          <p:cNvPr id="13314" name="Picture 2" descr="C:\Users\Norman\Desktop\Resurrection message pics\Limbo.jp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0" y="0"/>
            <a:ext cx="9144000" cy="51709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017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4338" name="Picture 2" descr="C:\Users\Norman\Desktop\Resurrection message pics\; 1st a aaahehasthekey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30171" y="4784271"/>
            <a:ext cx="5410200" cy="1938992"/>
          </a:xfrm>
          <a:prstGeom prst="rect">
            <a:avLst/>
          </a:prstGeom>
          <a:noFill/>
        </p:spPr>
        <p:txBody>
          <a:bodyPr wrap="square" rtlCol="0">
            <a:spAutoFit/>
          </a:bodyPr>
          <a:lstStyle/>
          <a:p>
            <a:pPr algn="ctr"/>
            <a:r>
              <a:rPr lang="en-US" sz="4000" b="1" dirty="0">
                <a:solidFill>
                  <a:schemeClr val="bg1"/>
                </a:solidFill>
                <a:effectLst>
                  <a:glow rad="139700">
                    <a:schemeClr val="tx1">
                      <a:alpha val="40000"/>
                    </a:schemeClr>
                  </a:glow>
                  <a:outerShdw blurRad="38100" dist="38100" dir="2700000" algn="tl">
                    <a:srgbClr val="000000">
                      <a:alpha val="43137"/>
                    </a:srgbClr>
                  </a:outerShdw>
                </a:effectLst>
              </a:rPr>
              <a:t>Proclaiming His victory, Jesus arose with the keys of death and hell!</a:t>
            </a:r>
          </a:p>
        </p:txBody>
      </p:sp>
    </p:spTree>
    <p:extLst>
      <p:ext uri="{BB962C8B-B14F-4D97-AF65-F5344CB8AC3E}">
        <p14:creationId xmlns:p14="http://schemas.microsoft.com/office/powerpoint/2010/main" val="3432688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6626" name="Picture 2" descr="C:\Users\Norman\Desktop\Resurrection message pics\10457543_10152829789259669_3528060801321918720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48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4694237"/>
            <a:ext cx="9144000" cy="2163763"/>
          </a:xfrm>
        </p:spPr>
        <p:txBody>
          <a:bodyPr>
            <a:normAutofit/>
          </a:bodyPr>
          <a:lstStyle/>
          <a:p>
            <a:pPr marL="0" indent="0" algn="ctr">
              <a:spcBef>
                <a:spcPts val="0"/>
              </a:spcBef>
              <a:buNone/>
            </a:pPr>
            <a:r>
              <a:rPr lang="en-US" sz="4400" b="1" dirty="0"/>
              <a:t>Pontius Pilate had a guard of Roman soldiers secure the tomb with a seal </a:t>
            </a:r>
          </a:p>
          <a:p>
            <a:pPr marL="0" indent="0" algn="ctr">
              <a:spcBef>
                <a:spcPts val="0"/>
              </a:spcBef>
              <a:buNone/>
            </a:pPr>
            <a:r>
              <a:rPr lang="en-US" sz="4400" b="1" dirty="0"/>
              <a:t>of the Roman Empire</a:t>
            </a:r>
          </a:p>
        </p:txBody>
      </p:sp>
      <p:pic>
        <p:nvPicPr>
          <p:cNvPr id="15364" name="Picture 4" descr="C:\Users\Norman\Desktop\Resurrection message pics\3_1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572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728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Norman\Desktop\Resurrection message pics\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9892" cy="685358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14300" y="5105400"/>
            <a:ext cx="8915400" cy="1600200"/>
          </a:xfrm>
          <a:solidFill>
            <a:schemeClr val="bg1">
              <a:alpha val="32157"/>
            </a:schemeClr>
          </a:solidFill>
        </p:spPr>
        <p:txBody>
          <a:bodyPr>
            <a:normAutofit fontScale="92500" lnSpcReduction="10000"/>
          </a:bodyPr>
          <a:lstStyle/>
          <a:p>
            <a:pPr marL="0" indent="0" algn="ctr">
              <a:lnSpc>
                <a:spcPct val="110000"/>
              </a:lnSpc>
              <a:spcBef>
                <a:spcPts val="0"/>
              </a:spcBef>
              <a:buNone/>
            </a:pPr>
            <a:r>
              <a:rPr lang="en-US" sz="3600" b="1" dirty="0">
                <a:solidFill>
                  <a:srgbClr val="FF0000"/>
                </a:solidFill>
                <a:effectLst>
                  <a:glow rad="139700">
                    <a:schemeClr val="bg1">
                      <a:alpha val="40000"/>
                    </a:schemeClr>
                  </a:glow>
                  <a:outerShdw blurRad="38100" dist="38100" dir="2700000" algn="tl">
                    <a:srgbClr val="000000">
                      <a:alpha val="43137"/>
                    </a:srgbClr>
                  </a:outerShdw>
                </a:effectLst>
              </a:rPr>
              <a:t>The meaning of Christ’s death- and  the power of His resurrection- are  the foundation of our Christian faith! 1 Cor. 15:14 &amp; 20</a:t>
            </a:r>
          </a:p>
        </p:txBody>
      </p:sp>
    </p:spTree>
    <p:extLst>
      <p:ext uri="{BB962C8B-B14F-4D97-AF65-F5344CB8AC3E}">
        <p14:creationId xmlns:p14="http://schemas.microsoft.com/office/powerpoint/2010/main" val="1250416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1143000"/>
          </a:xfrm>
        </p:spPr>
        <p:txBody>
          <a:bodyPr>
            <a:noAutofit/>
          </a:bodyPr>
          <a:lstStyle/>
          <a:p>
            <a:r>
              <a:rPr lang="en-US" b="1" dirty="0"/>
              <a:t>With that seal, the power of the Roman Empire was pledged to keep Jesus’ tomb shut!</a:t>
            </a:r>
            <a:br>
              <a:rPr lang="en-US" b="1" dirty="0"/>
            </a:br>
            <a:endParaRPr lang="en-US" b="1" dirty="0"/>
          </a:p>
        </p:txBody>
      </p:sp>
      <p:pic>
        <p:nvPicPr>
          <p:cNvPr id="27650" name="Picture 2" descr="C:\Users\Norman\Desktop\Resurrection message pics\Roman-seal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0792" y="2113074"/>
            <a:ext cx="5062416" cy="47195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150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6387" name="Picture 3" descr="C:\Users\Norman\Desktop\Resurrection message pics\The-Empty-Tomb-by-pri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2400"/>
            <a:ext cx="9144000" cy="70415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1726"/>
            <a:ext cx="9144000" cy="1754326"/>
          </a:xfrm>
          <a:prstGeom prst="rect">
            <a:avLst/>
          </a:prstGeom>
          <a:noFill/>
        </p:spPr>
        <p:txBody>
          <a:bodyPr wrap="square" rtlCol="0">
            <a:spAutoFit/>
          </a:bodyPr>
          <a:lstStyle/>
          <a:p>
            <a:pPr algn="ctr"/>
            <a:r>
              <a:rPr lang="en-US" sz="3600" b="1" dirty="0">
                <a:solidFill>
                  <a:schemeClr val="bg1"/>
                </a:solidFill>
                <a:effectLst>
                  <a:glow rad="101600">
                    <a:schemeClr val="tx1">
                      <a:alpha val="40000"/>
                    </a:schemeClr>
                  </a:glow>
                  <a:outerShdw blurRad="38100" dist="38100" dir="2700000" algn="tl">
                    <a:srgbClr val="000000">
                      <a:alpha val="43137"/>
                    </a:srgbClr>
                  </a:outerShdw>
                </a:effectLst>
              </a:rPr>
              <a:t>But on that Easter morning, a shining angel </a:t>
            </a:r>
          </a:p>
          <a:p>
            <a:pPr algn="ctr"/>
            <a:r>
              <a:rPr lang="en-US" sz="3600" b="1" dirty="0">
                <a:solidFill>
                  <a:schemeClr val="bg1"/>
                </a:solidFill>
                <a:effectLst>
                  <a:glow rad="101600">
                    <a:schemeClr val="tx1">
                      <a:alpha val="40000"/>
                    </a:schemeClr>
                  </a:glow>
                  <a:outerShdw blurRad="38100" dist="38100" dir="2700000" algn="tl">
                    <a:srgbClr val="000000">
                      <a:alpha val="43137"/>
                    </a:srgbClr>
                  </a:outerShdw>
                </a:effectLst>
              </a:rPr>
              <a:t>rolled away the stone and declared, </a:t>
            </a:r>
          </a:p>
          <a:p>
            <a:pPr algn="ctr"/>
            <a:r>
              <a:rPr lang="en-US" sz="3600" b="1" dirty="0">
                <a:solidFill>
                  <a:schemeClr val="bg1"/>
                </a:solidFill>
                <a:effectLst>
                  <a:glow rad="101600">
                    <a:schemeClr val="tx1">
                      <a:alpha val="40000"/>
                    </a:schemeClr>
                  </a:glow>
                  <a:outerShdw blurRad="38100" dist="38100" dir="2700000" algn="tl">
                    <a:srgbClr val="000000">
                      <a:alpha val="43137"/>
                    </a:srgbClr>
                  </a:outerShdw>
                </a:effectLst>
              </a:rPr>
              <a:t>“He is not here, for He has risen!  </a:t>
            </a:r>
          </a:p>
        </p:txBody>
      </p:sp>
    </p:spTree>
    <p:extLst>
      <p:ext uri="{BB962C8B-B14F-4D97-AF65-F5344CB8AC3E}">
        <p14:creationId xmlns:p14="http://schemas.microsoft.com/office/powerpoint/2010/main" val="1226353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227637"/>
            <a:ext cx="8229600" cy="1096963"/>
          </a:xfrm>
        </p:spPr>
        <p:txBody>
          <a:bodyPr>
            <a:noAutofit/>
          </a:bodyPr>
          <a:lstStyle/>
          <a:p>
            <a:pPr marL="0" indent="0" algn="ctr">
              <a:spcBef>
                <a:spcPts val="0"/>
              </a:spcBef>
              <a:buNone/>
            </a:pPr>
            <a:r>
              <a:rPr lang="en-US" sz="4400" b="1" dirty="0"/>
              <a:t>The Tomb was empty- </a:t>
            </a:r>
          </a:p>
          <a:p>
            <a:pPr marL="0" indent="0" algn="ctr">
              <a:spcBef>
                <a:spcPts val="0"/>
              </a:spcBef>
              <a:buNone/>
            </a:pPr>
            <a:r>
              <a:rPr lang="en-US" sz="4400" b="1" dirty="0"/>
              <a:t>except for Jesus’ burial clothes</a:t>
            </a:r>
          </a:p>
        </p:txBody>
      </p:sp>
      <p:pic>
        <p:nvPicPr>
          <p:cNvPr id="5" name="Picture 2" descr="C:\Users\Norman\Desktop\Resurrection message pics\empty tomb.png">
            <a:extLst>
              <a:ext uri="{FF2B5EF4-FFF2-40B4-BE49-F238E27FC236}">
                <a16:creationId xmlns:a16="http://schemas.microsoft.com/office/drawing/2014/main" id="{54F3E2AE-9743-466B-A659-AEFFD6BAE48A}"/>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l="5525"/>
          <a:stretch/>
        </p:blipFill>
        <p:spPr bwMode="auto">
          <a:xfrm>
            <a:off x="0" y="0"/>
            <a:ext cx="9121697" cy="51746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764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descr="C:\Users\Norman\Desktop\Resurrection message pics\sarre-union-jewish-cemetery.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4549676"/>
            <a:ext cx="9144001" cy="2308324"/>
          </a:xfrm>
          <a:prstGeom prst="rect">
            <a:avLst/>
          </a:prstGeom>
          <a:noFill/>
        </p:spPr>
        <p:txBody>
          <a:bodyPr wrap="square" rtlCol="0">
            <a:spAutoFit/>
          </a:bodyPr>
          <a:lstStyle/>
          <a:p>
            <a:pPr algn="ctr"/>
            <a:r>
              <a:rPr lang="en-US" sz="3500" b="1" dirty="0">
                <a:solidFill>
                  <a:schemeClr val="bg1"/>
                </a:solidFill>
                <a:effectLst>
                  <a:glow rad="101600">
                    <a:schemeClr val="tx1">
                      <a:alpha val="60000"/>
                    </a:schemeClr>
                  </a:glow>
                  <a:outerShdw blurRad="38100" dist="38100" dir="2700000" algn="tl">
                    <a:srgbClr val="000000">
                      <a:alpha val="43137"/>
                    </a:srgbClr>
                  </a:outerShdw>
                </a:effectLst>
              </a:rPr>
              <a:t>“And the graves were opened, </a:t>
            </a:r>
          </a:p>
          <a:p>
            <a:pPr algn="ctr"/>
            <a:r>
              <a:rPr lang="en-US" sz="3500" b="1" dirty="0">
                <a:solidFill>
                  <a:schemeClr val="bg1"/>
                </a:solidFill>
                <a:effectLst>
                  <a:glow rad="101600">
                    <a:schemeClr val="tx1">
                      <a:alpha val="60000"/>
                    </a:schemeClr>
                  </a:glow>
                  <a:outerShdw blurRad="38100" dist="38100" dir="2700000" algn="tl">
                    <a:srgbClr val="000000">
                      <a:alpha val="43137"/>
                    </a:srgbClr>
                  </a:outerShdw>
                </a:effectLst>
              </a:rPr>
              <a:t>and many bodies of the saints were raised, </a:t>
            </a:r>
          </a:p>
          <a:p>
            <a:pPr algn="ctr"/>
            <a:r>
              <a:rPr lang="en-US" sz="3500" b="1" dirty="0">
                <a:solidFill>
                  <a:schemeClr val="bg1"/>
                </a:solidFill>
                <a:effectLst>
                  <a:glow rad="101600">
                    <a:schemeClr val="tx1">
                      <a:alpha val="60000"/>
                    </a:schemeClr>
                  </a:glow>
                  <a:outerShdw blurRad="38100" dist="38100" dir="2700000" algn="tl">
                    <a:srgbClr val="000000">
                      <a:alpha val="43137"/>
                    </a:srgbClr>
                  </a:outerShdw>
                </a:effectLst>
              </a:rPr>
              <a:t>and coming out of the graves after His resurrection, they appeared to many.” Mt.27:53</a:t>
            </a:r>
          </a:p>
        </p:txBody>
      </p:sp>
    </p:spTree>
    <p:extLst>
      <p:ext uri="{BB962C8B-B14F-4D97-AF65-F5344CB8AC3E}">
        <p14:creationId xmlns:p14="http://schemas.microsoft.com/office/powerpoint/2010/main" val="1497336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C:\Users\Norman\Desktop\Resurrection message pics\2_2_3B3-Upper-Room-Savior-1(1).jp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200" y="-2286000"/>
            <a:ext cx="8915400" cy="5973762"/>
          </a:xfrm>
        </p:spPr>
        <p:txBody>
          <a:bodyPr>
            <a:normAutofit/>
          </a:bodyPr>
          <a:lstStyle/>
          <a:p>
            <a:r>
              <a:rPr lang="en-US" sz="4000" b="1" dirty="0">
                <a:solidFill>
                  <a:schemeClr val="bg1"/>
                </a:solidFill>
              </a:rPr>
              <a:t>The Risen Christ showed Himself many times to His disciples for 40 days</a:t>
            </a:r>
          </a:p>
        </p:txBody>
      </p:sp>
      <p:sp>
        <p:nvSpPr>
          <p:cNvPr id="4" name="TextBox 3"/>
          <p:cNvSpPr txBox="1"/>
          <p:nvPr/>
        </p:nvSpPr>
        <p:spPr>
          <a:xfrm>
            <a:off x="0" y="5638800"/>
            <a:ext cx="9144001" cy="1200329"/>
          </a:xfrm>
          <a:prstGeom prst="rect">
            <a:avLst/>
          </a:prstGeom>
          <a:noFill/>
        </p:spPr>
        <p:txBody>
          <a:bodyPr wrap="square" rtlCol="0">
            <a:spAutoFit/>
          </a:bodyPr>
          <a:lstStyle/>
          <a:p>
            <a:pPr algn="ctr"/>
            <a:r>
              <a:rPr lang="en-US" sz="3600" b="1" dirty="0">
                <a:solidFill>
                  <a:schemeClr val="bg1"/>
                </a:solidFill>
                <a:effectLst>
                  <a:glow rad="139700">
                    <a:schemeClr val="tx1">
                      <a:alpha val="40000"/>
                    </a:schemeClr>
                  </a:glow>
                  <a:outerShdw blurRad="38100" dist="38100" dir="2700000" algn="tl">
                    <a:srgbClr val="000000">
                      <a:alpha val="43137"/>
                    </a:srgbClr>
                  </a:outerShdw>
                </a:effectLst>
              </a:rPr>
              <a:t>Over 500 disciples saw the </a:t>
            </a:r>
          </a:p>
          <a:p>
            <a:pPr algn="ctr"/>
            <a:r>
              <a:rPr lang="en-US" sz="3600" b="1" dirty="0">
                <a:solidFill>
                  <a:schemeClr val="bg1"/>
                </a:solidFill>
                <a:effectLst>
                  <a:glow rad="139700">
                    <a:schemeClr val="tx1">
                      <a:alpha val="40000"/>
                    </a:schemeClr>
                  </a:glow>
                  <a:outerShdw blurRad="38100" dist="38100" dir="2700000" algn="tl">
                    <a:srgbClr val="000000">
                      <a:alpha val="43137"/>
                    </a:srgbClr>
                  </a:outerShdw>
                </a:effectLst>
              </a:rPr>
              <a:t>resurrected Christ, 1 Cor. 15:6</a:t>
            </a:r>
          </a:p>
        </p:txBody>
      </p:sp>
    </p:spTree>
    <p:extLst>
      <p:ext uri="{BB962C8B-B14F-4D97-AF65-F5344CB8AC3E}">
        <p14:creationId xmlns:p14="http://schemas.microsoft.com/office/powerpoint/2010/main" val="709273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0" y="5420360"/>
            <a:ext cx="9144000" cy="1513840"/>
          </a:xfrm>
        </p:spPr>
        <p:txBody>
          <a:bodyPr>
            <a:normAutofit fontScale="92500"/>
          </a:bodyPr>
          <a:lstStyle/>
          <a:p>
            <a:r>
              <a:rPr lang="en-US" sz="3600" b="1" dirty="0">
                <a:solidFill>
                  <a:schemeClr val="tx1"/>
                </a:solidFill>
              </a:rPr>
              <a:t>Jesus invited doubting Thomas to stick his fingers in the nail holes- and Thomas doubted no longer!</a:t>
            </a:r>
          </a:p>
        </p:txBody>
      </p:sp>
      <p:pic>
        <p:nvPicPr>
          <p:cNvPr id="18434" name="Picture 2" descr="C:\Users\Norman\Desktop\Resurrection message pics\jesusresurrection.jp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0" y="0"/>
            <a:ext cx="9144000" cy="5334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476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2530" name="Picture 2" descr="C:\Users\Norman\Desktop\Resurrection message pics\martyr-map.jp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304800" y="0"/>
            <a:ext cx="94488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95600" y="5103674"/>
            <a:ext cx="6172200" cy="1754326"/>
          </a:xfrm>
          <a:prstGeom prst="rect">
            <a:avLst/>
          </a:prstGeom>
          <a:noFill/>
        </p:spPr>
        <p:txBody>
          <a:bodyPr wrap="square" rtlCol="0">
            <a:spAutoFit/>
          </a:bodyPr>
          <a:lstStyle/>
          <a:p>
            <a:pPr algn="r"/>
            <a:r>
              <a:rPr lang="en-US" sz="3600" b="1" dirty="0">
                <a:solidFill>
                  <a:schemeClr val="bg1"/>
                </a:solidFill>
                <a:effectLst>
                  <a:glow rad="139700">
                    <a:schemeClr val="tx1">
                      <a:alpha val="40000"/>
                    </a:schemeClr>
                  </a:glow>
                </a:effectLst>
              </a:rPr>
              <a:t>All the apostles – except John</a:t>
            </a:r>
          </a:p>
          <a:p>
            <a:pPr algn="r"/>
            <a:r>
              <a:rPr lang="en-US" sz="3600" b="1" dirty="0">
                <a:solidFill>
                  <a:schemeClr val="bg1"/>
                </a:solidFill>
                <a:effectLst>
                  <a:glow rad="139700">
                    <a:schemeClr val="tx1">
                      <a:alpha val="40000"/>
                    </a:schemeClr>
                  </a:glow>
                </a:effectLst>
              </a:rPr>
              <a:t>- died for their faith</a:t>
            </a:r>
          </a:p>
          <a:p>
            <a:pPr algn="r"/>
            <a:r>
              <a:rPr lang="en-US" sz="3600" b="1" dirty="0">
                <a:solidFill>
                  <a:schemeClr val="bg1"/>
                </a:solidFill>
                <a:effectLst>
                  <a:glow rad="139700">
                    <a:schemeClr val="tx1">
                      <a:alpha val="40000"/>
                    </a:schemeClr>
                  </a:glow>
                </a:effectLst>
              </a:rPr>
              <a:t>in the resurrected Christ!</a:t>
            </a:r>
          </a:p>
        </p:txBody>
      </p:sp>
    </p:spTree>
    <p:extLst>
      <p:ext uri="{BB962C8B-B14F-4D97-AF65-F5344CB8AC3E}">
        <p14:creationId xmlns:p14="http://schemas.microsoft.com/office/powerpoint/2010/main" val="1248137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Norman\Documents\A-Norman's Folders\Church History book &amp; info\ChuHist projector charts &amp; Luther film clip\Martyrs-790478.jp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0" y="0"/>
            <a:ext cx="9144000" cy="57467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5638800"/>
            <a:ext cx="8229600" cy="1143000"/>
          </a:xfrm>
        </p:spPr>
        <p:txBody>
          <a:bodyPr>
            <a:normAutofit fontScale="90000"/>
          </a:bodyPr>
          <a:lstStyle/>
          <a:p>
            <a:r>
              <a:rPr lang="en-US" b="1" dirty="0"/>
              <a:t>Death could not stop Christ</a:t>
            </a:r>
            <a:br>
              <a:rPr lang="en-US" b="1" dirty="0"/>
            </a:br>
            <a:r>
              <a:rPr lang="en-US" b="1" dirty="0"/>
              <a:t>and death cannot stop His disciples!</a:t>
            </a:r>
          </a:p>
        </p:txBody>
      </p:sp>
    </p:spTree>
    <p:extLst>
      <p:ext uri="{BB962C8B-B14F-4D97-AF65-F5344CB8AC3E}">
        <p14:creationId xmlns:p14="http://schemas.microsoft.com/office/powerpoint/2010/main" val="83281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9698" name="Picture 2" descr="C:\Users\Norman\Desktop\Resurrection message pics\lost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78" y="0"/>
            <a:ext cx="920455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278" y="5486400"/>
            <a:ext cx="9204555" cy="1323439"/>
          </a:xfrm>
          <a:prstGeom prst="rect">
            <a:avLst/>
          </a:prstGeom>
          <a:noFill/>
        </p:spPr>
        <p:txBody>
          <a:bodyPr wrap="square" rtlCol="0">
            <a:spAutoFit/>
          </a:bodyPr>
          <a:lstStyle/>
          <a:p>
            <a:pPr algn="ctr"/>
            <a:r>
              <a:rPr lang="en-US" sz="4000" b="1" dirty="0">
                <a:solidFill>
                  <a:schemeClr val="bg1"/>
                </a:solidFill>
                <a:effectLst>
                  <a:glow rad="101600">
                    <a:schemeClr val="tx1">
                      <a:alpha val="60000"/>
                    </a:schemeClr>
                  </a:glow>
                  <a:outerShdw blurRad="38100" dist="38100" dir="2700000" algn="tl">
                    <a:srgbClr val="000000">
                      <a:alpha val="43137"/>
                    </a:srgbClr>
                  </a:outerShdw>
                </a:effectLst>
              </a:rPr>
              <a:t>40 days after His resurrection, </a:t>
            </a:r>
          </a:p>
          <a:p>
            <a:pPr algn="ctr"/>
            <a:r>
              <a:rPr lang="en-US" sz="4000" b="1" dirty="0">
                <a:solidFill>
                  <a:schemeClr val="bg1"/>
                </a:solidFill>
                <a:effectLst>
                  <a:glow rad="101600">
                    <a:schemeClr val="tx1">
                      <a:alpha val="60000"/>
                    </a:schemeClr>
                  </a:glow>
                  <a:outerShdw blurRad="38100" dist="38100" dir="2700000" algn="tl">
                    <a:srgbClr val="000000">
                      <a:alpha val="43137"/>
                    </a:srgbClr>
                  </a:outerShdw>
                </a:effectLst>
              </a:rPr>
              <a:t>Christ ascended back to heaven</a:t>
            </a:r>
          </a:p>
        </p:txBody>
      </p:sp>
    </p:spTree>
    <p:extLst>
      <p:ext uri="{BB962C8B-B14F-4D97-AF65-F5344CB8AC3E}">
        <p14:creationId xmlns:p14="http://schemas.microsoft.com/office/powerpoint/2010/main" val="3897893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8674" name="Picture 2" descr="C:\Users\Norman\Desktop\Resurrection message pics\angelstrumpetsheave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78"/>
            <a:ext cx="9144000" cy="68677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5136812"/>
            <a:ext cx="9144000" cy="1446550"/>
          </a:xfrm>
          <a:prstGeom prst="rect">
            <a:avLst/>
          </a:prstGeom>
          <a:noFill/>
        </p:spPr>
        <p:txBody>
          <a:bodyPr wrap="square" rtlCol="0">
            <a:spAutoFit/>
          </a:bodyPr>
          <a:lstStyle/>
          <a:p>
            <a:pPr algn="ctr"/>
            <a:r>
              <a:rPr lang="en-US" sz="4400" b="1" dirty="0">
                <a:solidFill>
                  <a:schemeClr val="bg1"/>
                </a:solidFill>
                <a:effectLst>
                  <a:glow rad="139700">
                    <a:schemeClr val="accent4">
                      <a:satMod val="175000"/>
                      <a:alpha val="40000"/>
                    </a:schemeClr>
                  </a:glow>
                  <a:outerShdw blurRad="38100" dist="38100" dir="2700000" algn="tl">
                    <a:srgbClr val="000000">
                      <a:alpha val="43137"/>
                    </a:srgbClr>
                  </a:outerShdw>
                </a:effectLst>
              </a:rPr>
              <a:t>There was a great celebration when </a:t>
            </a:r>
          </a:p>
          <a:p>
            <a:pPr algn="ctr"/>
            <a:r>
              <a:rPr lang="en-US" sz="4400" b="1" dirty="0">
                <a:solidFill>
                  <a:schemeClr val="bg1"/>
                </a:solidFill>
                <a:effectLst>
                  <a:glow rad="139700">
                    <a:schemeClr val="accent4">
                      <a:satMod val="175000"/>
                      <a:alpha val="40000"/>
                    </a:schemeClr>
                  </a:glow>
                  <a:outerShdw blurRad="38100" dist="38100" dir="2700000" algn="tl">
                    <a:srgbClr val="000000">
                      <a:alpha val="43137"/>
                    </a:srgbClr>
                  </a:outerShdw>
                </a:effectLst>
              </a:rPr>
              <a:t>their victorious King returned home!</a:t>
            </a:r>
          </a:p>
        </p:txBody>
      </p:sp>
    </p:spTree>
    <p:extLst>
      <p:ext uri="{BB962C8B-B14F-4D97-AF65-F5344CB8AC3E}">
        <p14:creationId xmlns:p14="http://schemas.microsoft.com/office/powerpoint/2010/main" val="1111717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Norman\Desktop\Resurrection message pics\Passover-La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200" y="9896"/>
            <a:ext cx="7213600" cy="5410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0" y="5380037"/>
            <a:ext cx="9127435" cy="4525963"/>
          </a:xfrm>
        </p:spPr>
        <p:txBody>
          <a:bodyPr/>
          <a:lstStyle/>
          <a:p>
            <a:pPr marL="0" indent="0" algn="ctr">
              <a:buNone/>
            </a:pPr>
            <a:r>
              <a:rPr lang="en-US" b="1" dirty="0"/>
              <a:t>The Day Christ was crucified on the cross was a Passover- that was the day when the blood of the lamb had saved the Jews in the time of Moses</a:t>
            </a:r>
          </a:p>
        </p:txBody>
      </p:sp>
    </p:spTree>
    <p:extLst>
      <p:ext uri="{BB962C8B-B14F-4D97-AF65-F5344CB8AC3E}">
        <p14:creationId xmlns:p14="http://schemas.microsoft.com/office/powerpoint/2010/main" val="134381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22" name="Picture 2" descr="C:\Users\Norman\Desktop\Resurrection message pics\Christ before the Ancient of Day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9448800" cy="7315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09800" y="3733800"/>
            <a:ext cx="4648200" cy="3170099"/>
          </a:xfrm>
          <a:prstGeom prst="rect">
            <a:avLst/>
          </a:prstGeom>
          <a:noFill/>
        </p:spPr>
        <p:txBody>
          <a:bodyPr wrap="square" rtlCol="0">
            <a:spAutoFit/>
          </a:bodyPr>
          <a:lstStyle/>
          <a:p>
            <a:pPr algn="ctr"/>
            <a:r>
              <a:rPr lang="en-US" sz="4000" b="1" dirty="0">
                <a:solidFill>
                  <a:schemeClr val="bg1"/>
                </a:solidFill>
                <a:effectLst>
                  <a:glow rad="139700">
                    <a:schemeClr val="accent6">
                      <a:satMod val="175000"/>
                      <a:alpha val="40000"/>
                    </a:schemeClr>
                  </a:glow>
                  <a:outerShdw blurRad="38100" dist="38100" dir="2700000" algn="tl">
                    <a:srgbClr val="000000">
                      <a:alpha val="43137"/>
                    </a:srgbClr>
                  </a:outerShdw>
                </a:effectLst>
              </a:rPr>
              <a:t>Daniel 7:13-14 tells us of when Christ returned to the Father, to receive His eternal kingdom</a:t>
            </a:r>
          </a:p>
        </p:txBody>
      </p:sp>
    </p:spTree>
    <p:extLst>
      <p:ext uri="{BB962C8B-B14F-4D97-AF65-F5344CB8AC3E}">
        <p14:creationId xmlns:p14="http://schemas.microsoft.com/office/powerpoint/2010/main" val="38699533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Norman\Desktop\Resurrection message pics\HeavenAndEarth.jp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8778081"/>
            <a:ext cx="8229600" cy="1143000"/>
          </a:xfrm>
        </p:spPr>
        <p:txBody>
          <a:bodyPr/>
          <a:lstStyle/>
          <a:p>
            <a:endParaRPr lang="en-US" dirty="0"/>
          </a:p>
        </p:txBody>
      </p:sp>
      <p:sp>
        <p:nvSpPr>
          <p:cNvPr id="3" name="Content Placeholder 2"/>
          <p:cNvSpPr>
            <a:spLocks noGrp="1"/>
          </p:cNvSpPr>
          <p:nvPr>
            <p:ph idx="1"/>
          </p:nvPr>
        </p:nvSpPr>
        <p:spPr>
          <a:xfrm>
            <a:off x="-230038" y="46038"/>
            <a:ext cx="9372600" cy="1600200"/>
          </a:xfrm>
        </p:spPr>
        <p:txBody>
          <a:bodyPr>
            <a:normAutofit/>
          </a:bodyPr>
          <a:lstStyle/>
          <a:p>
            <a:pPr marL="0" indent="0" algn="ctr">
              <a:spcBef>
                <a:spcPts val="0"/>
              </a:spcBef>
              <a:buNone/>
            </a:pPr>
            <a:r>
              <a:rPr lang="en-US" sz="3600" b="1" dirty="0">
                <a:ln>
                  <a:solidFill>
                    <a:schemeClr val="bg1"/>
                  </a:solidFill>
                </a:ln>
                <a:solidFill>
                  <a:schemeClr val="bg1"/>
                </a:solidFill>
                <a:effectLst>
                  <a:glow rad="139700">
                    <a:schemeClr val="tx1">
                      <a:alpha val="40000"/>
                    </a:schemeClr>
                  </a:glow>
                  <a:outerShdw blurRad="38100" dist="38100" dir="2700000" algn="tl">
                    <a:srgbClr val="000000">
                      <a:alpha val="43137"/>
                    </a:srgbClr>
                  </a:outerShdw>
                </a:effectLst>
              </a:rPr>
              <a:t>Christ now reigns in His heavenly kingdom </a:t>
            </a:r>
          </a:p>
          <a:p>
            <a:pPr marL="0" indent="0" algn="ctr">
              <a:spcBef>
                <a:spcPts val="0"/>
              </a:spcBef>
              <a:buNone/>
            </a:pPr>
            <a:r>
              <a:rPr lang="en-US" sz="3600" b="1" dirty="0">
                <a:ln>
                  <a:solidFill>
                    <a:schemeClr val="bg1"/>
                  </a:solidFill>
                </a:ln>
                <a:solidFill>
                  <a:schemeClr val="bg1"/>
                </a:solidFill>
                <a:effectLst>
                  <a:glow rad="139700">
                    <a:schemeClr val="tx1">
                      <a:alpha val="40000"/>
                    </a:schemeClr>
                  </a:glow>
                  <a:outerShdw blurRad="38100" dist="38100" dir="2700000" algn="tl">
                    <a:srgbClr val="000000">
                      <a:alpha val="43137"/>
                    </a:srgbClr>
                  </a:outerShdw>
                </a:effectLst>
              </a:rPr>
              <a:t>until the time of His soon return</a:t>
            </a:r>
          </a:p>
        </p:txBody>
      </p:sp>
    </p:spTree>
    <p:extLst>
      <p:ext uri="{BB962C8B-B14F-4D97-AF65-F5344CB8AC3E}">
        <p14:creationId xmlns:p14="http://schemas.microsoft.com/office/powerpoint/2010/main" val="23623034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37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850864" y="4385608"/>
            <a:ext cx="4023923" cy="1938992"/>
          </a:xfrm>
          <a:prstGeom prst="rect">
            <a:avLst/>
          </a:prstGeom>
          <a:noFill/>
        </p:spPr>
        <p:txBody>
          <a:bodyPr wrap="none" rtlCol="0">
            <a:spAutoFit/>
          </a:bodyPr>
          <a:lstStyle/>
          <a:p>
            <a:pPr algn="ctr"/>
            <a:r>
              <a:rPr lang="en-US" sz="4000" b="1" dirty="0">
                <a:effectLst>
                  <a:glow rad="139700">
                    <a:schemeClr val="bg1">
                      <a:alpha val="40000"/>
                    </a:schemeClr>
                  </a:glow>
                </a:effectLst>
              </a:rPr>
              <a:t>Welcoming home </a:t>
            </a:r>
          </a:p>
          <a:p>
            <a:pPr algn="ctr"/>
            <a:r>
              <a:rPr lang="en-US" sz="4000" b="1" dirty="0">
                <a:effectLst>
                  <a:glow rad="139700">
                    <a:schemeClr val="bg1">
                      <a:alpha val="40000"/>
                    </a:schemeClr>
                  </a:glow>
                </a:effectLst>
              </a:rPr>
              <a:t>each of His </a:t>
            </a:r>
          </a:p>
          <a:p>
            <a:pPr algn="ctr"/>
            <a:r>
              <a:rPr lang="en-US" sz="4000" b="1" dirty="0">
                <a:effectLst>
                  <a:glow rad="139700">
                    <a:schemeClr val="bg1">
                      <a:alpha val="40000"/>
                    </a:schemeClr>
                  </a:glow>
                </a:effectLst>
              </a:rPr>
              <a:t>faithful servants</a:t>
            </a:r>
          </a:p>
        </p:txBody>
      </p:sp>
    </p:spTree>
    <p:extLst>
      <p:ext uri="{BB962C8B-B14F-4D97-AF65-F5344CB8AC3E}">
        <p14:creationId xmlns:p14="http://schemas.microsoft.com/office/powerpoint/2010/main" val="26629288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277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908" y="0"/>
            <a:ext cx="9214908" cy="6911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6200" y="4953000"/>
            <a:ext cx="9220200" cy="1938992"/>
          </a:xfrm>
          <a:prstGeom prst="rect">
            <a:avLst/>
          </a:prstGeom>
          <a:noFill/>
        </p:spPr>
        <p:txBody>
          <a:bodyPr wrap="square" rtlCol="0">
            <a:spAutoFit/>
          </a:bodyPr>
          <a:lstStyle/>
          <a:p>
            <a:pPr algn="ctr"/>
            <a:r>
              <a:rPr lang="en-US" sz="4000" b="1" dirty="0">
                <a:effectLst>
                  <a:glow rad="101600">
                    <a:schemeClr val="bg2">
                      <a:alpha val="60000"/>
                    </a:schemeClr>
                  </a:glow>
                </a:effectLst>
              </a:rPr>
              <a:t>“All power has been given to Me </a:t>
            </a:r>
          </a:p>
          <a:p>
            <a:pPr algn="ctr"/>
            <a:r>
              <a:rPr lang="en-US" sz="4000" b="1" dirty="0">
                <a:effectLst>
                  <a:glow rad="101600">
                    <a:schemeClr val="bg2">
                      <a:alpha val="60000"/>
                    </a:schemeClr>
                  </a:glow>
                </a:effectLst>
              </a:rPr>
              <a:t>in heaven and in earth… go into all </a:t>
            </a:r>
          </a:p>
          <a:p>
            <a:pPr algn="ctr"/>
            <a:r>
              <a:rPr lang="en-US" sz="4000" b="1" dirty="0">
                <a:effectLst>
                  <a:glow rad="101600">
                    <a:schemeClr val="bg2">
                      <a:alpha val="60000"/>
                    </a:schemeClr>
                  </a:glow>
                </a:effectLst>
              </a:rPr>
              <a:t>the world and preach the good news!”</a:t>
            </a:r>
          </a:p>
        </p:txBody>
      </p:sp>
      <p:sp>
        <p:nvSpPr>
          <p:cNvPr id="6" name="Title 1">
            <a:extLst>
              <a:ext uri="{FF2B5EF4-FFF2-40B4-BE49-F238E27FC236}">
                <a16:creationId xmlns:a16="http://schemas.microsoft.com/office/drawing/2014/main" id="{9FCC2452-4377-471B-A150-581AC147916E}"/>
              </a:ext>
            </a:extLst>
          </p:cNvPr>
          <p:cNvSpPr txBox="1">
            <a:spLocks/>
          </p:cNvSpPr>
          <p:nvPr/>
        </p:nvSpPr>
        <p:spPr>
          <a:xfrm>
            <a:off x="685800" y="762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800" b="1" i="1" dirty="0">
                <a:effectLst>
                  <a:glow rad="228600">
                    <a:schemeClr val="bg1">
                      <a:alpha val="40000"/>
                    </a:schemeClr>
                  </a:glow>
                </a:effectLst>
                <a:latin typeface="Arial" pitchFamily="34" charset="0"/>
                <a:cs typeface="Arial" pitchFamily="34" charset="0"/>
              </a:rPr>
              <a:t>HE IS RISEN!</a:t>
            </a:r>
          </a:p>
        </p:txBody>
      </p:sp>
    </p:spTree>
    <p:extLst>
      <p:ext uri="{BB962C8B-B14F-4D97-AF65-F5344CB8AC3E}">
        <p14:creationId xmlns:p14="http://schemas.microsoft.com/office/powerpoint/2010/main" val="212503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Norman\Desktop\Resurrection message pics\lamb sacrific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080" y="2667000"/>
            <a:ext cx="3429000" cy="1470025"/>
          </a:xfrm>
        </p:spPr>
        <p:txBody>
          <a:bodyPr>
            <a:normAutofit fontScale="90000"/>
          </a:bodyPr>
          <a:lstStyle/>
          <a:p>
            <a:r>
              <a:rPr lang="en-US" b="1" dirty="0">
                <a:solidFill>
                  <a:schemeClr val="bg1"/>
                </a:solidFill>
                <a:effectLst>
                  <a:glow rad="101600">
                    <a:schemeClr val="tx1">
                      <a:alpha val="60000"/>
                    </a:schemeClr>
                  </a:glow>
                </a:effectLst>
              </a:rPr>
              <a:t>But Christ had come to be the final sacrifice for sin, the Lamb of God who would take away the sin of the world!</a:t>
            </a:r>
          </a:p>
        </p:txBody>
      </p:sp>
    </p:spTree>
    <p:extLst>
      <p:ext uri="{BB962C8B-B14F-4D97-AF65-F5344CB8AC3E}">
        <p14:creationId xmlns:p14="http://schemas.microsoft.com/office/powerpoint/2010/main" val="3603286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Norman\Desktop\Resurrection message pics\the-lamb-illustration-1.jpg"/>
          <p:cNvPicPr>
            <a:picLocks noGrp="1" noChangeAspect="1" noChangeArrowheads="1"/>
          </p:cNvPicPr>
          <p:nvPr>
            <p:ph idx="1"/>
          </p:nvPr>
        </p:nvPicPr>
        <p:blipFill rotWithShape="1">
          <a:blip r:embed="rId2" cstate="screen">
            <a:extLst>
              <a:ext uri="{28A0092B-C50C-407E-A947-70E740481C1C}">
                <a14:useLocalDpi xmlns:a14="http://schemas.microsoft.com/office/drawing/2010/main" val="0"/>
              </a:ext>
            </a:extLst>
          </a:blip>
          <a:srcRect/>
          <a:stretch/>
        </p:blipFill>
        <p:spPr bwMode="auto">
          <a:xfrm>
            <a:off x="0" y="-76199"/>
            <a:ext cx="9144000" cy="6934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191000" y="152400"/>
            <a:ext cx="5029200" cy="2667000"/>
          </a:xfrm>
        </p:spPr>
        <p:txBody>
          <a:bodyPr>
            <a:noAutofit/>
          </a:bodyPr>
          <a:lstStyle/>
          <a:p>
            <a:r>
              <a:rPr lang="en-US" sz="3600" b="1" dirty="0">
                <a:solidFill>
                  <a:schemeClr val="bg1"/>
                </a:solidFill>
                <a:effectLst>
                  <a:outerShdw blurRad="38100" dist="38100" dir="2700000" algn="tl">
                    <a:srgbClr val="000000">
                      <a:alpha val="43137"/>
                    </a:srgbClr>
                  </a:outerShdw>
                </a:effectLst>
              </a:rPr>
              <a:t>Before the Passover, the Jews selected a lamb without spot or blemish- the lamb was inspected very carefully!</a:t>
            </a:r>
          </a:p>
        </p:txBody>
      </p:sp>
    </p:spTree>
    <p:extLst>
      <p:ext uri="{BB962C8B-B14F-4D97-AF65-F5344CB8AC3E}">
        <p14:creationId xmlns:p14="http://schemas.microsoft.com/office/powerpoint/2010/main" val="3590114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orman\Desktop\Resurrection message pics\what_is_truth_zo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927"/>
            <a:ext cx="9144000" cy="4876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9938" y="4876801"/>
            <a:ext cx="9187941" cy="1981200"/>
          </a:xfrm>
        </p:spPr>
        <p:txBody>
          <a:bodyPr>
            <a:normAutofit/>
          </a:bodyPr>
          <a:lstStyle/>
          <a:p>
            <a:pPr marL="0" indent="0" algn="ctr">
              <a:buNone/>
            </a:pPr>
            <a:r>
              <a:rPr lang="en-US" sz="3800" b="1" dirty="0"/>
              <a:t>Before the death of Christ, He was inspected by Pontius Pilate and King Herod, who both found Him innocent, Lk.23:13-15.</a:t>
            </a:r>
          </a:p>
        </p:txBody>
      </p:sp>
    </p:spTree>
    <p:extLst>
      <p:ext uri="{BB962C8B-B14F-4D97-AF65-F5344CB8AC3E}">
        <p14:creationId xmlns:p14="http://schemas.microsoft.com/office/powerpoint/2010/main" val="2484084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813" y="-76200"/>
            <a:ext cx="9193213"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btitle 2"/>
          <p:cNvSpPr>
            <a:spLocks noGrp="1"/>
          </p:cNvSpPr>
          <p:nvPr>
            <p:ph type="subTitle" idx="1"/>
          </p:nvPr>
        </p:nvSpPr>
        <p:spPr>
          <a:xfrm>
            <a:off x="0" y="3886200"/>
            <a:ext cx="9169400" cy="1828800"/>
          </a:xfrm>
        </p:spPr>
        <p:txBody>
          <a:bodyPr>
            <a:noAutofit/>
          </a:bodyPr>
          <a:lstStyle/>
          <a:p>
            <a:pPr>
              <a:spcBef>
                <a:spcPts val="0"/>
              </a:spcBef>
            </a:pPr>
            <a:r>
              <a:rPr lang="en-US" sz="4000" b="1" dirty="0">
                <a:solidFill>
                  <a:schemeClr val="bg1"/>
                </a:solidFill>
                <a:effectLst>
                  <a:glow rad="101600">
                    <a:schemeClr val="tx1">
                      <a:alpha val="60000"/>
                    </a:schemeClr>
                  </a:glow>
                </a:effectLst>
              </a:rPr>
              <a:t>The Sinless Christ took our sins: </a:t>
            </a:r>
          </a:p>
          <a:p>
            <a:pPr>
              <a:spcBef>
                <a:spcPts val="0"/>
              </a:spcBef>
            </a:pPr>
            <a:r>
              <a:rPr lang="en-US" sz="4000" b="1" dirty="0">
                <a:solidFill>
                  <a:schemeClr val="bg1"/>
                </a:solidFill>
                <a:effectLst>
                  <a:glow rad="101600">
                    <a:schemeClr val="tx1">
                      <a:alpha val="60000"/>
                    </a:schemeClr>
                  </a:glow>
                </a:effectLst>
              </a:rPr>
              <a:t>“God made Christ, who knew no sin, to become sin for us, that we might become the righteousness of God in Him”</a:t>
            </a:r>
          </a:p>
          <a:p>
            <a:pPr algn="r">
              <a:spcBef>
                <a:spcPts val="0"/>
              </a:spcBef>
            </a:pPr>
            <a:r>
              <a:rPr lang="en-US" sz="3600" b="1" dirty="0">
                <a:solidFill>
                  <a:schemeClr val="bg1"/>
                </a:solidFill>
                <a:effectLst>
                  <a:glow rad="101600">
                    <a:schemeClr val="tx1">
                      <a:alpha val="60000"/>
                    </a:schemeClr>
                  </a:glow>
                </a:effectLst>
              </a:rPr>
              <a:t>-2 Cor. 5:21 </a:t>
            </a:r>
          </a:p>
        </p:txBody>
      </p:sp>
    </p:spTree>
    <p:extLst>
      <p:ext uri="{BB962C8B-B14F-4D97-AF65-F5344CB8AC3E}">
        <p14:creationId xmlns:p14="http://schemas.microsoft.com/office/powerpoint/2010/main" val="3095389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descr="C:\Users\Norman\Desktop\Resurrection message pics\Cross-F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5486400"/>
            <a:ext cx="9144001" cy="1200329"/>
          </a:xfrm>
          <a:prstGeom prst="rect">
            <a:avLst/>
          </a:prstGeom>
          <a:noFill/>
        </p:spPr>
        <p:txBody>
          <a:bodyPr wrap="square" rtlCol="0">
            <a:spAutoFit/>
          </a:bodyPr>
          <a:lstStyle/>
          <a:p>
            <a:pPr algn="ctr"/>
            <a:r>
              <a:rPr lang="en-US" sz="3500" b="1" dirty="0">
                <a:solidFill>
                  <a:schemeClr val="bg1"/>
                </a:solidFill>
              </a:rPr>
              <a:t>Even the sun became dark and refused to shine </a:t>
            </a:r>
          </a:p>
          <a:p>
            <a:pPr algn="ctr"/>
            <a:r>
              <a:rPr lang="en-US" sz="3500" b="1" dirty="0">
                <a:solidFill>
                  <a:schemeClr val="bg1"/>
                </a:solidFill>
              </a:rPr>
              <a:t>when Christ became sin for us on the cross!</a:t>
            </a:r>
          </a:p>
        </p:txBody>
      </p:sp>
      <p:sp>
        <p:nvSpPr>
          <p:cNvPr id="5" name="TextBox 4"/>
          <p:cNvSpPr txBox="1"/>
          <p:nvPr/>
        </p:nvSpPr>
        <p:spPr>
          <a:xfrm>
            <a:off x="1" y="210234"/>
            <a:ext cx="9144000" cy="630942"/>
          </a:xfrm>
          <a:prstGeom prst="rect">
            <a:avLst/>
          </a:prstGeom>
          <a:noFill/>
        </p:spPr>
        <p:txBody>
          <a:bodyPr wrap="square" rtlCol="0">
            <a:spAutoFit/>
          </a:bodyPr>
          <a:lstStyle/>
          <a:p>
            <a:pPr algn="ctr"/>
            <a:r>
              <a:rPr lang="en-US" sz="3500" b="1" dirty="0">
                <a:solidFill>
                  <a:srgbClr val="FF0000"/>
                </a:solidFill>
                <a:effectLst>
                  <a:outerShdw blurRad="38100" dist="38100" dir="2700000" algn="tl">
                    <a:srgbClr val="000000">
                      <a:alpha val="43137"/>
                    </a:srgbClr>
                  </a:outerShdw>
                </a:effectLst>
              </a:rPr>
              <a:t>“My God, my God, why have You forsaken Me?”</a:t>
            </a:r>
          </a:p>
        </p:txBody>
      </p:sp>
    </p:spTree>
    <p:extLst>
      <p:ext uri="{BB962C8B-B14F-4D97-AF65-F5344CB8AC3E}">
        <p14:creationId xmlns:p14="http://schemas.microsoft.com/office/powerpoint/2010/main" val="3076564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1506" name="Picture 2" descr="C:\Users\Norman\Desktop\Resurrection message pics\templ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843" y="0"/>
            <a:ext cx="920384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843" y="5320605"/>
            <a:ext cx="9203843" cy="1569660"/>
          </a:xfrm>
          <a:prstGeom prst="rect">
            <a:avLst/>
          </a:prstGeom>
          <a:noFill/>
        </p:spPr>
        <p:txBody>
          <a:bodyPr wrap="square" rtlCol="0">
            <a:spAutoFit/>
          </a:bodyPr>
          <a:lstStyle/>
          <a:p>
            <a:r>
              <a:rPr lang="en-US" sz="3200" dirty="0">
                <a:ln>
                  <a:solidFill>
                    <a:schemeClr val="bg1"/>
                  </a:solidFill>
                </a:ln>
                <a:solidFill>
                  <a:schemeClr val="bg1"/>
                </a:solidFill>
                <a:effectLst>
                  <a:glow rad="101600">
                    <a:schemeClr val="tx1">
                      <a:alpha val="60000"/>
                    </a:schemeClr>
                  </a:glow>
                  <a:outerShdw blurRad="38100" dist="38100" dir="2700000" algn="tl">
                    <a:srgbClr val="000000">
                      <a:alpha val="43137"/>
                    </a:srgbClr>
                  </a:outerShdw>
                </a:effectLst>
              </a:rPr>
              <a:t>While Jesus was dying, multitudes of Jews were coming into Jerusalem to attend the Passover- </a:t>
            </a:r>
          </a:p>
          <a:p>
            <a:r>
              <a:rPr lang="en-US" sz="3200" dirty="0">
                <a:ln>
                  <a:solidFill>
                    <a:schemeClr val="bg1"/>
                  </a:solidFill>
                </a:ln>
                <a:solidFill>
                  <a:schemeClr val="bg1"/>
                </a:solidFill>
                <a:effectLst>
                  <a:glow rad="101600">
                    <a:schemeClr val="tx1">
                      <a:alpha val="60000"/>
                    </a:schemeClr>
                  </a:glow>
                  <a:outerShdw blurRad="38100" dist="38100" dir="2700000" algn="tl">
                    <a:srgbClr val="000000">
                      <a:alpha val="43137"/>
                    </a:srgbClr>
                  </a:outerShdw>
                </a:effectLst>
              </a:rPr>
              <a:t>many of them passing by Christ on the cross</a:t>
            </a:r>
          </a:p>
        </p:txBody>
      </p:sp>
    </p:spTree>
    <p:extLst>
      <p:ext uri="{BB962C8B-B14F-4D97-AF65-F5344CB8AC3E}">
        <p14:creationId xmlns:p14="http://schemas.microsoft.com/office/powerpoint/2010/main" val="34194948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TotalTime>
  <Words>803</Words>
  <Application>Microsoft Office PowerPoint</Application>
  <PresentationFormat>On-screen Show (4:3)</PresentationFormat>
  <Paragraphs>62</Paragraphs>
  <Slides>33</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Office Theme</vt:lpstr>
      <vt:lpstr>HE IS RISEN!</vt:lpstr>
      <vt:lpstr>PowerPoint Presentation</vt:lpstr>
      <vt:lpstr>PowerPoint Presentation</vt:lpstr>
      <vt:lpstr>But Christ had come to be the final sacrifice for sin, the Lamb of God who would take away the sin of the world!</vt:lpstr>
      <vt:lpstr>Before the Passover, the Jews selected a lamb without spot or blemish- the lamb was inspected very carefully!</vt:lpstr>
      <vt:lpstr>PowerPoint Presentation</vt:lpstr>
      <vt:lpstr>PowerPoint Presentation</vt:lpstr>
      <vt:lpstr>PowerPoint Presentation</vt:lpstr>
      <vt:lpstr>PowerPoint Presentation</vt:lpstr>
      <vt:lpstr>The Jews had filled the Temple, and at 3:00 PM the High priest was going to kill the Lamb- this is when Christ died!</vt:lpstr>
      <vt:lpstr>PowerPoint Presentation</vt:lpstr>
      <vt:lpstr>PowerPoint Presentation</vt:lpstr>
      <vt:lpstr>PowerPoint Presentation</vt:lpstr>
      <vt:lpstr>Before going to heaven, Christ first had a work to complete- in Hell!</vt:lpstr>
      <vt:lpstr>PowerPoint Presentation</vt:lpstr>
      <vt:lpstr>PowerPoint Presentation</vt:lpstr>
      <vt:lpstr>PowerPoint Presentation</vt:lpstr>
      <vt:lpstr>PowerPoint Presentation</vt:lpstr>
      <vt:lpstr>PowerPoint Presentation</vt:lpstr>
      <vt:lpstr>With that seal, the power of the Roman Empire was pledged to keep Jesus’ tomb shut! </vt:lpstr>
      <vt:lpstr>PowerPoint Presentation</vt:lpstr>
      <vt:lpstr>PowerPoint Presentation</vt:lpstr>
      <vt:lpstr>PowerPoint Presentation</vt:lpstr>
      <vt:lpstr>The Risen Christ showed Himself many times to His disciples for 40 days</vt:lpstr>
      <vt:lpstr>PowerPoint Presentation</vt:lpstr>
      <vt:lpstr>PowerPoint Presentation</vt:lpstr>
      <vt:lpstr>Death could not stop Christ and death cannot stop His disciples!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 IS RISEN!</dc:title>
  <dc:creator>Norman</dc:creator>
  <cp:lastModifiedBy>Keem Corbe</cp:lastModifiedBy>
  <cp:revision>42</cp:revision>
  <dcterms:created xsi:type="dcterms:W3CDTF">2016-03-26T11:34:51Z</dcterms:created>
  <dcterms:modified xsi:type="dcterms:W3CDTF">2020-04-27T05:02:46Z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1565949</vt:lpwstr>
  </property>
  <property fmtid="{D5CDD505-2E9C-101B-9397-08002B2CF9AE}" name="NXPowerLiteSettings" pid="3">
    <vt:lpwstr>C7000400038000</vt:lpwstr>
  </property>
  <property fmtid="{D5CDD505-2E9C-101B-9397-08002B2CF9AE}" name="NXPowerLiteVersion" pid="4">
    <vt:lpwstr>S9.0.1</vt:lpwstr>
  </property>
</Properties>
</file>