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0" r:id="rId4"/>
    <p:sldId id="261" r:id="rId5"/>
    <p:sldId id="263" r:id="rId6"/>
    <p:sldId id="264" r:id="rId7"/>
    <p:sldId id="265" r:id="rId8"/>
    <p:sldId id="266" r:id="rId9"/>
    <p:sldId id="267" r:id="rId10"/>
    <p:sldId id="268" r:id="rId11"/>
    <p:sldId id="278" r:id="rId12"/>
    <p:sldId id="282" r:id="rId13"/>
    <p:sldId id="269" r:id="rId14"/>
    <p:sldId id="279" r:id="rId15"/>
    <p:sldId id="281" r:id="rId16"/>
    <p:sldId id="284" r:id="rId17"/>
    <p:sldId id="262" r:id="rId18"/>
    <p:sldId id="276" r:id="rId19"/>
    <p:sldId id="271" r:id="rId20"/>
    <p:sldId id="272"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57" autoAdjust="0"/>
    <p:restoredTop sz="94660"/>
  </p:normalViewPr>
  <p:slideViewPr>
    <p:cSldViewPr snapToGrid="0">
      <p:cViewPr>
        <p:scale>
          <a:sx n="66" d="100"/>
          <a:sy n="66" d="100"/>
        </p:scale>
        <p:origin x="150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E52D-AC48-4F97-8A4D-509A621678C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AAB410F-3726-4E24-B233-ABE1FB45BA8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407930A-CA7B-4B53-B8FF-997E714F0B44}"/>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5" name="Footer Placeholder 4">
            <a:extLst>
              <a:ext uri="{FF2B5EF4-FFF2-40B4-BE49-F238E27FC236}">
                <a16:creationId xmlns:a16="http://schemas.microsoft.com/office/drawing/2014/main" id="{E94C762D-2409-4817-A802-DA04F05C6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6181A-B817-4446-9344-28BE05168807}"/>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329895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8ED3D-3A25-4E8F-AA40-615F4AEDFC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7DFCB9-4C0B-4700-9107-8B2289BDDB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D37AE-D557-435F-A378-25B2F8B1F81D}"/>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5" name="Footer Placeholder 4">
            <a:extLst>
              <a:ext uri="{FF2B5EF4-FFF2-40B4-BE49-F238E27FC236}">
                <a16:creationId xmlns:a16="http://schemas.microsoft.com/office/drawing/2014/main" id="{09F82F3F-82F2-4BF4-8B9C-52004A9344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BECDF-EFB0-44A1-9FB0-58F4950C321E}"/>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349633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52294F-F1C2-4391-9CC3-3205121F136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691BF4-E1F3-434A-A181-219742D60D42}"/>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6CA22-75C2-4F0E-A8E5-2277353A6E02}"/>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5" name="Footer Placeholder 4">
            <a:extLst>
              <a:ext uri="{FF2B5EF4-FFF2-40B4-BE49-F238E27FC236}">
                <a16:creationId xmlns:a16="http://schemas.microsoft.com/office/drawing/2014/main" id="{8D9B212A-05A0-4C45-B01D-017A80D9A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CA566-C01B-4CCA-B6ED-619513A481BA}"/>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366881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14DF6-DF66-41AA-9937-F093814B52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BC2152-D951-48C5-B5ED-F80629F0FC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9CCFDE-361C-4D25-B800-AB02CDAD1259}"/>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5" name="Footer Placeholder 4">
            <a:extLst>
              <a:ext uri="{FF2B5EF4-FFF2-40B4-BE49-F238E27FC236}">
                <a16:creationId xmlns:a16="http://schemas.microsoft.com/office/drawing/2014/main" id="{FF5DBBEE-8E61-42F0-8D1D-DCE50CB856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92984-3B3A-4A23-ACA8-BABDB7070BBD}"/>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58381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50D09-E8F7-42F4-BAA7-0236DC1E697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272857E-6C3A-422E-A4C0-1A0CF955E47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7DDCE0-1AF2-4F88-B46A-95F61EDA4F77}"/>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5" name="Footer Placeholder 4">
            <a:extLst>
              <a:ext uri="{FF2B5EF4-FFF2-40B4-BE49-F238E27FC236}">
                <a16:creationId xmlns:a16="http://schemas.microsoft.com/office/drawing/2014/main" id="{B01D84CE-B0E4-4070-B8FC-086538BDD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D0561-921E-4B13-B725-6F85B608CF2D}"/>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4060913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14CB-7BBD-4C34-9C1A-9DF1BB8B6D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537888-E0B9-4394-B147-158999E512CF}"/>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B23E4A-34F5-41E9-B88C-E2495395923B}"/>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233406-B384-4E8B-8010-8A8A358A5B01}"/>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6" name="Footer Placeholder 5">
            <a:extLst>
              <a:ext uri="{FF2B5EF4-FFF2-40B4-BE49-F238E27FC236}">
                <a16:creationId xmlns:a16="http://schemas.microsoft.com/office/drawing/2014/main" id="{4C8B03C4-C414-468F-802B-825FEA68F9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2718B8-B14B-43B3-865C-5998F7942C8E}"/>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318451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0E923-CAAB-4839-9490-94721E5D5C5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E3C094-E4E3-4DA7-AD46-7F284CF6B97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0C965C2-96E2-4C16-A5F6-0D682F5BEED4}"/>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CC1079-33EE-40D8-986E-8764F6ADB54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66E14966-F901-40C0-A210-B4F98BB3101A}"/>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16E07A-DF26-44E3-B7BD-D8A8BBBC63A8}"/>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8" name="Footer Placeholder 7">
            <a:extLst>
              <a:ext uri="{FF2B5EF4-FFF2-40B4-BE49-F238E27FC236}">
                <a16:creationId xmlns:a16="http://schemas.microsoft.com/office/drawing/2014/main" id="{49896B6E-C71B-4166-8232-72F403E79C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4B7481-55A1-46EB-BF86-EA8A4CAC9B46}"/>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121528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94D7-58D2-4807-8316-EA71BA7D13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8CB126-741C-4EDF-BD69-FF47CF0EEE03}"/>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4" name="Footer Placeholder 3">
            <a:extLst>
              <a:ext uri="{FF2B5EF4-FFF2-40B4-BE49-F238E27FC236}">
                <a16:creationId xmlns:a16="http://schemas.microsoft.com/office/drawing/2014/main" id="{A41A4B45-88C9-4343-9EAF-07D619F73E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9C0352-249A-469D-BCA3-0E5288CE8281}"/>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2142145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37943B-DD8A-43F0-A04C-36BD3D392BA5}"/>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3" name="Footer Placeholder 2">
            <a:extLst>
              <a:ext uri="{FF2B5EF4-FFF2-40B4-BE49-F238E27FC236}">
                <a16:creationId xmlns:a16="http://schemas.microsoft.com/office/drawing/2014/main" id="{646FB5B0-2CA2-48F9-A3D1-94254470AF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534EFB-D882-4838-9F24-A20E3707C36D}"/>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364014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CA0A0-4F45-449B-83E2-ED5ECA43D9F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FA81CBB-02B1-478D-A145-F95FC20FA3D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9719A1-D1EE-41E2-AE15-55EDB86974D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6C95D86-E1CA-45FE-95D0-60E553D97040}"/>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6" name="Footer Placeholder 5">
            <a:extLst>
              <a:ext uri="{FF2B5EF4-FFF2-40B4-BE49-F238E27FC236}">
                <a16:creationId xmlns:a16="http://schemas.microsoft.com/office/drawing/2014/main" id="{3F742A36-676A-4707-9F28-A293B49902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944D3C-1569-47AD-A8F0-8D24ECCB0C24}"/>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885396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54D1-A235-4261-8743-F8B2282CE48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0A32F8A-E001-4814-BADB-F90CB53E86B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E291E70-3FA9-4D71-9A8D-1269A6F12E9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B142516-8421-461D-9ED4-C6218B31F92D}"/>
              </a:ext>
            </a:extLst>
          </p:cNvPr>
          <p:cNvSpPr>
            <a:spLocks noGrp="1"/>
          </p:cNvSpPr>
          <p:nvPr>
            <p:ph type="dt" sz="half" idx="10"/>
          </p:nvPr>
        </p:nvSpPr>
        <p:spPr/>
        <p:txBody>
          <a:bodyPr/>
          <a:lstStyle/>
          <a:p>
            <a:fld id="{42BB3F19-8770-497B-ABD8-07E2A345A691}" type="datetimeFigureOut">
              <a:rPr lang="en-US" smtClean="0"/>
              <a:t>27-Apr-20</a:t>
            </a:fld>
            <a:endParaRPr lang="en-US"/>
          </a:p>
        </p:txBody>
      </p:sp>
      <p:sp>
        <p:nvSpPr>
          <p:cNvPr id="6" name="Footer Placeholder 5">
            <a:extLst>
              <a:ext uri="{FF2B5EF4-FFF2-40B4-BE49-F238E27FC236}">
                <a16:creationId xmlns:a16="http://schemas.microsoft.com/office/drawing/2014/main" id="{30A84182-BB26-46D9-9557-EDA31E77C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89D5F1-E9E8-4DC8-8974-58513F8741BA}"/>
              </a:ext>
            </a:extLst>
          </p:cNvPr>
          <p:cNvSpPr>
            <a:spLocks noGrp="1"/>
          </p:cNvSpPr>
          <p:nvPr>
            <p:ph type="sldNum" sz="quarter" idx="12"/>
          </p:nvPr>
        </p:nvSpPr>
        <p:spPr/>
        <p:txBody>
          <a:bodyPr/>
          <a:lstStyle/>
          <a:p>
            <a:fld id="{A103A93A-0BA5-4391-AC47-B8C2AEFEEF47}" type="slidenum">
              <a:rPr lang="en-US" smtClean="0"/>
              <a:t>‹#›</a:t>
            </a:fld>
            <a:endParaRPr lang="en-US"/>
          </a:p>
        </p:txBody>
      </p:sp>
    </p:spTree>
    <p:extLst>
      <p:ext uri="{BB962C8B-B14F-4D97-AF65-F5344CB8AC3E}">
        <p14:creationId xmlns:p14="http://schemas.microsoft.com/office/powerpoint/2010/main" val="52565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57FF72-847F-492E-BC68-1E76A4188A5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2C8EE7-DEB3-4DD8-97EE-4A3D30F2848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DC21F5-CF5B-43E3-B1AB-3AABE6E1A2A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2BB3F19-8770-497B-ABD8-07E2A345A691}" type="datetimeFigureOut">
              <a:rPr lang="en-US" smtClean="0"/>
              <a:t>27-Apr-20</a:t>
            </a:fld>
            <a:endParaRPr lang="en-US"/>
          </a:p>
        </p:txBody>
      </p:sp>
      <p:sp>
        <p:nvSpPr>
          <p:cNvPr id="5" name="Footer Placeholder 4">
            <a:extLst>
              <a:ext uri="{FF2B5EF4-FFF2-40B4-BE49-F238E27FC236}">
                <a16:creationId xmlns:a16="http://schemas.microsoft.com/office/drawing/2014/main" id="{2783F144-1C94-45F6-B56B-F5050FDD741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9A8493-384E-4A3B-BD14-20BBC3B2C17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03A93A-0BA5-4391-AC47-B8C2AEFEEF47}" type="slidenum">
              <a:rPr lang="en-US" smtClean="0"/>
              <a:t>‹#›</a:t>
            </a:fld>
            <a:endParaRPr lang="en-US"/>
          </a:p>
        </p:txBody>
      </p:sp>
    </p:spTree>
    <p:extLst>
      <p:ext uri="{BB962C8B-B14F-4D97-AF65-F5344CB8AC3E}">
        <p14:creationId xmlns:p14="http://schemas.microsoft.com/office/powerpoint/2010/main" val="10046329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8.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arget="../media/image12.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21.xml.rels><?xml version="1.0" encoding="UTF-8" standalone="yes" ?><Relationships xmlns="http://schemas.openxmlformats.org/package/2006/relationships"><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22.xml.rels><?xml version="1.0" encoding="UTF-8" standalone="yes" ?><Relationships xmlns="http://schemas.openxmlformats.org/package/2006/relationships"><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26FFA0-9704-46A8-A9E9-B343B673DBD1}"/>
              </a:ext>
            </a:extLst>
          </p:cNvPr>
          <p:cNvPicPr>
            <a:picLocks noChangeAspect="1"/>
          </p:cNvPicPr>
          <p:nvPr/>
        </p:nvPicPr>
        <p:blipFill>
          <a:blip r:embed="rId2">
            <a:lum bright="70000" contrast="-70000"/>
          </a:blip>
          <a:stretch>
            <a:fillRect/>
          </a:stretch>
        </p:blipFill>
        <p:spPr>
          <a:xfrm>
            <a:off x="1" y="-1"/>
            <a:ext cx="9143998" cy="7315198"/>
          </a:xfrm>
          <a:prstGeom prst="rect">
            <a:avLst/>
          </a:prstGeom>
        </p:spPr>
      </p:pic>
      <p:sp>
        <p:nvSpPr>
          <p:cNvPr id="2" name="Title 1">
            <a:extLst>
              <a:ext uri="{FF2B5EF4-FFF2-40B4-BE49-F238E27FC236}">
                <a16:creationId xmlns:a16="http://schemas.microsoft.com/office/drawing/2014/main" id="{D3C68B62-1D3F-4639-A657-E9010FB62F72}"/>
              </a:ext>
            </a:extLst>
          </p:cNvPr>
          <p:cNvSpPr>
            <a:spLocks noGrp="1"/>
          </p:cNvSpPr>
          <p:nvPr>
            <p:ph type="ctrTitle"/>
          </p:nvPr>
        </p:nvSpPr>
        <p:spPr>
          <a:xfrm>
            <a:off x="0" y="-114697"/>
            <a:ext cx="9144000" cy="2479675"/>
          </a:xfrm>
        </p:spPr>
        <p:txBody>
          <a:bodyPr>
            <a:normAutofit/>
          </a:bodyPr>
          <a:lstStyle/>
          <a:p>
            <a:pPr algn="ctr"/>
            <a:r>
              <a:rPr lang="en-US" sz="6200" b="1" dirty="0"/>
              <a:t>SINNERS &amp; SAINTS IN ZION</a:t>
            </a:r>
            <a:br>
              <a:rPr lang="en-US" sz="6000" dirty="0"/>
            </a:br>
            <a:endParaRPr lang="en-US" sz="6000" dirty="0"/>
          </a:p>
        </p:txBody>
      </p:sp>
      <p:sp>
        <p:nvSpPr>
          <p:cNvPr id="3" name="Subtitle 2">
            <a:extLst>
              <a:ext uri="{FF2B5EF4-FFF2-40B4-BE49-F238E27FC236}">
                <a16:creationId xmlns:a16="http://schemas.microsoft.com/office/drawing/2014/main" id="{0604A97B-10FF-4A71-97E1-CB088DC463F5}"/>
              </a:ext>
            </a:extLst>
          </p:cNvPr>
          <p:cNvSpPr>
            <a:spLocks noGrp="1"/>
          </p:cNvSpPr>
          <p:nvPr>
            <p:ph type="subTitle" idx="1"/>
          </p:nvPr>
        </p:nvSpPr>
        <p:spPr>
          <a:xfrm>
            <a:off x="1" y="1853700"/>
            <a:ext cx="9143999" cy="3791038"/>
          </a:xfrm>
          <a:ln w="9525">
            <a:noFill/>
          </a:ln>
        </p:spPr>
        <p:txBody>
          <a:bodyPr>
            <a:noAutofit/>
          </a:bodyPr>
          <a:lstStyle/>
          <a:p>
            <a:pPr algn="ctr">
              <a:spcBef>
                <a:spcPts val="0"/>
              </a:spcBef>
            </a:pPr>
            <a:r>
              <a:rPr lang="en-US" sz="4000" b="1" dirty="0">
                <a:ln>
                  <a:solidFill>
                    <a:schemeClr val="bg1"/>
                  </a:solidFill>
                </a:ln>
                <a:solidFill>
                  <a:schemeClr val="tx1"/>
                </a:solidFill>
                <a:latin typeface="Arial" panose="020B0604020202020204" pitchFamily="34" charset="0"/>
                <a:cs typeface="Arial" panose="020B0604020202020204" pitchFamily="34" charset="0"/>
              </a:rPr>
              <a:t>“The sinners in Zion are afraid; fearfulness has seized the hypocrites: "Who among us shall dwell with the devouring fire? Who among us shall dwell with everlasting </a:t>
            </a:r>
            <a:r>
              <a:rPr lang="en-US" sz="4000" b="1" dirty="0">
                <a:ln>
                  <a:solidFill>
                    <a:schemeClr val="bg1"/>
                  </a:solidFill>
                </a:ln>
                <a:latin typeface="Arial" panose="020B0604020202020204" pitchFamily="34" charset="0"/>
                <a:cs typeface="Arial" panose="020B0604020202020204" pitchFamily="34" charset="0"/>
              </a:rPr>
              <a:t>b</a:t>
            </a:r>
            <a:r>
              <a:rPr lang="en-US" sz="4000" b="1" dirty="0">
                <a:ln>
                  <a:solidFill>
                    <a:schemeClr val="bg1"/>
                  </a:solidFill>
                </a:ln>
                <a:solidFill>
                  <a:schemeClr val="tx1"/>
                </a:solidFill>
                <a:latin typeface="Arial" panose="020B0604020202020204" pitchFamily="34" charset="0"/>
                <a:cs typeface="Arial" panose="020B0604020202020204" pitchFamily="34" charset="0"/>
              </a:rPr>
              <a:t>urnings?”</a:t>
            </a:r>
            <a:r>
              <a:rPr lang="en-US" sz="3700" b="1" dirty="0">
                <a:ln>
                  <a:solidFill>
                    <a:schemeClr val="bg1"/>
                  </a:solidFill>
                </a:ln>
                <a:solidFill>
                  <a:schemeClr val="tx1"/>
                </a:solidFill>
                <a:latin typeface="Arial" panose="020B0604020202020204" pitchFamily="34" charset="0"/>
                <a:cs typeface="Arial" panose="020B0604020202020204" pitchFamily="34" charset="0"/>
              </a:rPr>
              <a:t>–Is.33:14</a:t>
            </a:r>
          </a:p>
          <a:p>
            <a:pPr algn="ctr">
              <a:spcBef>
                <a:spcPts val="0"/>
              </a:spcBef>
            </a:pPr>
            <a:endParaRPr lang="en-US" sz="2000" b="1" dirty="0">
              <a:ln>
                <a:solidFill>
                  <a:schemeClr val="bg1"/>
                </a:solidFill>
              </a:ln>
              <a:solidFill>
                <a:schemeClr val="tx1"/>
              </a:solidFill>
              <a:latin typeface="Arial" panose="020B0604020202020204" pitchFamily="34" charset="0"/>
              <a:cs typeface="Arial" panose="020B0604020202020204" pitchFamily="34" charset="0"/>
            </a:endParaRPr>
          </a:p>
          <a:p>
            <a:pPr algn="ctr"/>
            <a:r>
              <a:rPr lang="en-US" sz="3800" b="1" dirty="0">
                <a:ln>
                  <a:solidFill>
                    <a:schemeClr val="bg1"/>
                  </a:solidFill>
                </a:ln>
                <a:solidFill>
                  <a:schemeClr val="tx1"/>
                </a:solidFill>
                <a:latin typeface="Arial" panose="020B0604020202020204" pitchFamily="34" charset="0"/>
                <a:cs typeface="Arial" panose="020B0604020202020204" pitchFamily="34" charset="0"/>
              </a:rPr>
              <a:t>FOR OUR GOD IS A CONSUMING FIRE </a:t>
            </a:r>
          </a:p>
          <a:p>
            <a:pPr algn="ctr"/>
            <a:r>
              <a:rPr lang="en-US" sz="4000" b="1" dirty="0">
                <a:ln>
                  <a:solidFill>
                    <a:schemeClr val="bg1"/>
                  </a:solidFill>
                </a:ln>
                <a:solidFill>
                  <a:schemeClr val="tx1"/>
                </a:solidFill>
                <a:latin typeface="Arial" panose="020B0604020202020204" pitchFamily="34" charset="0"/>
                <a:cs typeface="Arial" panose="020B0604020202020204" pitchFamily="34" charset="0"/>
              </a:rPr>
              <a:t>                                  </a:t>
            </a:r>
            <a:r>
              <a:rPr lang="en-US" sz="3700" b="1" dirty="0">
                <a:ln>
                  <a:solidFill>
                    <a:schemeClr val="bg1"/>
                  </a:solidFill>
                </a:ln>
                <a:solidFill>
                  <a:schemeClr val="tx1"/>
                </a:solidFill>
                <a:latin typeface="Arial" panose="020B0604020202020204" pitchFamily="34" charset="0"/>
                <a:cs typeface="Arial" panose="020B0604020202020204" pitchFamily="34" charset="0"/>
              </a:rPr>
              <a:t>-Hebrews 12:29</a:t>
            </a:r>
          </a:p>
        </p:txBody>
      </p:sp>
    </p:spTree>
    <p:extLst>
      <p:ext uri="{BB962C8B-B14F-4D97-AF65-F5344CB8AC3E}">
        <p14:creationId xmlns:p14="http://schemas.microsoft.com/office/powerpoint/2010/main" val="3740562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40E27F2-71CD-42C5-9A67-BC833E0B4101}"/>
              </a:ext>
            </a:extLst>
          </p:cNvPr>
          <p:cNvPicPr>
            <a:picLocks noGrp="1" noChangeAspect="1"/>
          </p:cNvPicPr>
          <p:nvPr>
            <p:ph idx="1"/>
          </p:nvPr>
        </p:nvPicPr>
        <p:blipFill rotWithShape="1">
          <a:blip r:embed="rId2" cstate="screen">
            <a:extLst>
              <a:ext uri="{28A0092B-C50C-407E-A947-70E740481C1C}">
                <a14:useLocalDpi xmlns:a14="http://schemas.microsoft.com/office/drawing/2010/main" val="0"/>
              </a:ext>
            </a:extLst>
          </a:blip>
          <a:srcRect/>
          <a:stretch/>
        </p:blipFill>
        <p:spPr>
          <a:xfrm>
            <a:off x="0" y="1"/>
            <a:ext cx="9144000" cy="6858000"/>
          </a:xfrm>
        </p:spPr>
      </p:pic>
      <p:sp>
        <p:nvSpPr>
          <p:cNvPr id="2" name="Title 1">
            <a:extLst>
              <a:ext uri="{FF2B5EF4-FFF2-40B4-BE49-F238E27FC236}">
                <a16:creationId xmlns:a16="http://schemas.microsoft.com/office/drawing/2014/main" id="{2F0A950C-0F0D-4E49-AC36-BB85C1E19545}"/>
              </a:ext>
            </a:extLst>
          </p:cNvPr>
          <p:cNvSpPr>
            <a:spLocks noGrp="1"/>
          </p:cNvSpPr>
          <p:nvPr>
            <p:ph type="title"/>
          </p:nvPr>
        </p:nvSpPr>
        <p:spPr>
          <a:xfrm>
            <a:off x="208547" y="4824831"/>
            <a:ext cx="8775032" cy="1325563"/>
          </a:xfrm>
          <a:ln w="12700">
            <a:solidFill>
              <a:schemeClr val="tx1"/>
            </a:solidFill>
          </a:ln>
        </p:spPr>
        <p:txBody>
          <a:bodyPr>
            <a:noAutofit/>
          </a:bodyPr>
          <a:lstStyle/>
          <a:p>
            <a:pPr algn="ctr"/>
            <a:r>
              <a:rPr lang="en-US" sz="5400" b="1" dirty="0">
                <a:ln w="9525">
                  <a:solidFill>
                    <a:srgbClr val="FFFF00"/>
                  </a:solidFill>
                </a:ln>
                <a:solidFill>
                  <a:srgbClr val="FFFF00"/>
                </a:solidFill>
                <a:effectLst>
                  <a:glow rad="228600">
                    <a:schemeClr val="tx1">
                      <a:alpha val="40000"/>
                    </a:schemeClr>
                  </a:glow>
                  <a:outerShdw blurRad="38100" dist="38100" dir="2700000" algn="tl">
                    <a:srgbClr val="000000">
                      <a:alpha val="43137"/>
                    </a:srgbClr>
                  </a:outerShdw>
                </a:effectLst>
              </a:rPr>
              <a:t>Isaiah often saw the King in His beauty as he prophesied about the life &amp; ministry of Christ</a:t>
            </a:r>
          </a:p>
        </p:txBody>
      </p:sp>
    </p:spTree>
    <p:extLst>
      <p:ext uri="{BB962C8B-B14F-4D97-AF65-F5344CB8AC3E}">
        <p14:creationId xmlns:p14="http://schemas.microsoft.com/office/powerpoint/2010/main" val="2828344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65994-AC01-4798-9448-377B57E7210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5A04464-1A32-4017-ACA0-8F842FB79DD3}"/>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E2DECFE7-974B-4720-BF92-4529A91D9890}"/>
              </a:ext>
            </a:extLst>
          </p:cNvPr>
          <p:cNvPicPr>
            <a:picLocks noChangeAspect="1"/>
          </p:cNvPicPr>
          <p:nvPr/>
        </p:nvPicPr>
        <p:blipFill>
          <a:blip r:embed="rId2"/>
          <a:stretch>
            <a:fillRect/>
          </a:stretch>
        </p:blipFill>
        <p:spPr>
          <a:xfrm>
            <a:off x="0" y="-1"/>
            <a:ext cx="9144000" cy="6858001"/>
          </a:xfrm>
          <a:prstGeom prst="rect">
            <a:avLst/>
          </a:prstGeom>
        </p:spPr>
      </p:pic>
    </p:spTree>
    <p:extLst>
      <p:ext uri="{BB962C8B-B14F-4D97-AF65-F5344CB8AC3E}">
        <p14:creationId xmlns:p14="http://schemas.microsoft.com/office/powerpoint/2010/main" val="2289188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D0762-D1F2-4E0B-8588-2EEF343F709B}"/>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1B4E4C4A-3257-4BC3-A23F-88FB87FA9111}"/>
              </a:ext>
            </a:extLst>
          </p:cNvPr>
          <p:cNvPicPr>
            <a:picLocks noGrp="1" noChangeAspect="1"/>
          </p:cNvPicPr>
          <p:nvPr>
            <p:ph idx="1"/>
          </p:nvPr>
        </p:nvPicPr>
        <p:blipFill rotWithShape="1">
          <a:blip r:embed="rId2"/>
          <a:srcRect t="15472" r="10499"/>
          <a:stretch/>
        </p:blipFill>
        <p:spPr>
          <a:xfrm>
            <a:off x="1" y="0"/>
            <a:ext cx="9144000" cy="6858000"/>
          </a:xfrm>
          <a:prstGeom prst="rect">
            <a:avLst/>
          </a:prstGeom>
        </p:spPr>
      </p:pic>
      <p:sp>
        <p:nvSpPr>
          <p:cNvPr id="5" name="TextBox 4">
            <a:extLst>
              <a:ext uri="{FF2B5EF4-FFF2-40B4-BE49-F238E27FC236}">
                <a16:creationId xmlns:a16="http://schemas.microsoft.com/office/drawing/2014/main" id="{7E0B3875-1E34-4F42-83E8-73325F4FFAC1}"/>
              </a:ext>
            </a:extLst>
          </p:cNvPr>
          <p:cNvSpPr txBox="1"/>
          <p:nvPr/>
        </p:nvSpPr>
        <p:spPr>
          <a:xfrm>
            <a:off x="166914" y="4763725"/>
            <a:ext cx="8810171" cy="1938992"/>
          </a:xfrm>
          <a:prstGeom prst="rect">
            <a:avLst/>
          </a:prstGeom>
          <a:noFill/>
        </p:spPr>
        <p:txBody>
          <a:bodyPr wrap="square" rtlCol="0">
            <a:spAutoFit/>
          </a:bodyPr>
          <a:lstStyle/>
          <a:p>
            <a:pPr algn="ctr"/>
            <a:r>
              <a:rPr lang="en-US" sz="4000" b="1" dirty="0">
                <a:ln>
                  <a:solidFill>
                    <a:schemeClr val="bg1"/>
                  </a:solidFill>
                </a:ln>
                <a:solidFill>
                  <a:schemeClr val="bg1"/>
                </a:solidFill>
                <a:effectLst>
                  <a:glow rad="101600">
                    <a:schemeClr val="tx1">
                      <a:alpha val="60000"/>
                    </a:schemeClr>
                  </a:glow>
                  <a:outerShdw blurRad="38100" dist="38100" dir="2700000" algn="tl">
                    <a:srgbClr val="000000">
                      <a:alpha val="43137"/>
                    </a:srgbClr>
                  </a:outerShdw>
                </a:effectLst>
              </a:rPr>
              <a:t>I will give you as a light to the Gentiles, so that You shall be My salvation</a:t>
            </a:r>
          </a:p>
          <a:p>
            <a:pPr algn="ctr"/>
            <a:r>
              <a:rPr lang="en-US" sz="4000" b="1" dirty="0">
                <a:ln>
                  <a:solidFill>
                    <a:schemeClr val="bg1"/>
                  </a:solidFill>
                </a:ln>
                <a:solidFill>
                  <a:schemeClr val="bg1"/>
                </a:solidFill>
                <a:effectLst>
                  <a:glow rad="101600">
                    <a:schemeClr val="tx1">
                      <a:alpha val="60000"/>
                    </a:schemeClr>
                  </a:glow>
                  <a:outerShdw blurRad="38100" dist="38100" dir="2700000" algn="tl">
                    <a:srgbClr val="000000">
                      <a:alpha val="43137"/>
                    </a:srgbClr>
                  </a:outerShdw>
                </a:effectLst>
              </a:rPr>
              <a:t>to the ends of the earth,” – Is.49:6</a:t>
            </a:r>
          </a:p>
        </p:txBody>
      </p:sp>
    </p:spTree>
    <p:extLst>
      <p:ext uri="{BB962C8B-B14F-4D97-AF65-F5344CB8AC3E}">
        <p14:creationId xmlns:p14="http://schemas.microsoft.com/office/powerpoint/2010/main" val="750583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A27C6A2-6793-412F-B3FF-657741255F5B}"/>
              </a:ext>
            </a:extLst>
          </p:cNvPr>
          <p:cNvPicPr>
            <a:picLocks noChangeAspect="1"/>
          </p:cNvPicPr>
          <p:nvPr/>
        </p:nvPicPr>
        <p:blipFill rotWithShape="1">
          <a:blip r:embed="rId2" cstate="screen">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a:extLst>
              <a:ext uri="{FF2B5EF4-FFF2-40B4-BE49-F238E27FC236}">
                <a16:creationId xmlns:a16="http://schemas.microsoft.com/office/drawing/2014/main" id="{3CFCA055-3D67-4AE2-98B5-87627F9F25A4}"/>
              </a:ext>
            </a:extLst>
          </p:cNvPr>
          <p:cNvSpPr>
            <a:spLocks noGrp="1"/>
          </p:cNvSpPr>
          <p:nvPr>
            <p:ph type="title"/>
          </p:nvPr>
        </p:nvSpPr>
        <p:spPr>
          <a:xfrm>
            <a:off x="239151" y="704899"/>
            <a:ext cx="8665698" cy="1325563"/>
          </a:xfrm>
        </p:spPr>
        <p:txBody>
          <a:bodyPr>
            <a:noAutofit/>
          </a:bodyPr>
          <a:lstStyle/>
          <a:p>
            <a:pPr algn="ctr"/>
            <a:r>
              <a:rPr lang="en-US" sz="6000"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latin typeface="+mn-lt"/>
                <a:ea typeface="+mn-ea"/>
                <a:cs typeface="+mn-cs"/>
              </a:rPr>
              <a:t>“YOU WILL SEE THE LAND </a:t>
            </a:r>
            <a:br>
              <a:rPr lang="en-US" sz="6000"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latin typeface="+mn-lt"/>
                <a:ea typeface="+mn-ea"/>
                <a:cs typeface="+mn-cs"/>
              </a:rPr>
            </a:br>
            <a:r>
              <a:rPr lang="en-US" sz="6000"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latin typeface="+mn-lt"/>
                <a:ea typeface="+mn-ea"/>
                <a:cs typeface="+mn-cs"/>
              </a:rPr>
              <a:t>THAT STRETCHES AFAR”</a:t>
            </a:r>
          </a:p>
        </p:txBody>
      </p:sp>
      <p:sp>
        <p:nvSpPr>
          <p:cNvPr id="3" name="Content Placeholder 2">
            <a:extLst>
              <a:ext uri="{FF2B5EF4-FFF2-40B4-BE49-F238E27FC236}">
                <a16:creationId xmlns:a16="http://schemas.microsoft.com/office/drawing/2014/main" id="{DB5AA3AC-A7C5-42A6-BB3D-1439BBAD5394}"/>
              </a:ext>
            </a:extLst>
          </p:cNvPr>
          <p:cNvSpPr>
            <a:spLocks noGrp="1"/>
          </p:cNvSpPr>
          <p:nvPr>
            <p:ph idx="1"/>
          </p:nvPr>
        </p:nvSpPr>
        <p:spPr>
          <a:xfrm>
            <a:off x="239151" y="2525014"/>
            <a:ext cx="8665698" cy="4351338"/>
          </a:xfrm>
        </p:spPr>
        <p:txBody>
          <a:bodyPr>
            <a:normAutofit/>
          </a:bodyPr>
          <a:lstStyle/>
          <a:p>
            <a:pPr marL="0" indent="0">
              <a:buNone/>
            </a:pPr>
            <a:endParaRPr lang="en-US"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endParaRPr>
          </a:p>
          <a:p>
            <a:pPr marL="0" indent="0">
              <a:buNone/>
            </a:pPr>
            <a:endParaRPr lang="en-US"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endParaRPr>
          </a:p>
          <a:p>
            <a:pPr marL="0" indent="0">
              <a:buNone/>
            </a:pPr>
            <a:endParaRPr lang="en-US"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endParaRPr>
          </a:p>
          <a:p>
            <a:pPr marL="0" indent="0">
              <a:buNone/>
            </a:pPr>
            <a:endParaRPr lang="en-US"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endParaRPr>
          </a:p>
          <a:p>
            <a:pPr marL="0" indent="0" algn="just">
              <a:buNone/>
            </a:pPr>
            <a:r>
              <a:rPr lang="en-US" sz="3600" b="1" dirty="0">
                <a:ln>
                  <a:solidFill>
                    <a:schemeClr val="bg1"/>
                  </a:solidFill>
                </a:ln>
                <a:solidFill>
                  <a:schemeClr val="bg1"/>
                </a:solidFill>
                <a:effectLst>
                  <a:glow rad="228600">
                    <a:schemeClr val="tx1">
                      <a:alpha val="40000"/>
                    </a:schemeClr>
                  </a:glow>
                  <a:outerShdw blurRad="38100" dist="38100" dir="2700000" algn="tl">
                    <a:srgbClr val="000000">
                      <a:alpha val="43137"/>
                    </a:srgbClr>
                  </a:outerShdw>
                </a:effectLst>
              </a:rPr>
              <a:t>Isaiah saw by the Spirit what God was yet going to do for their land in the distant future. Isaiah could look far into the future to reveal what God was going to yet do for His people in Zion! </a:t>
            </a:r>
          </a:p>
        </p:txBody>
      </p:sp>
    </p:spTree>
    <p:extLst>
      <p:ext uri="{BB962C8B-B14F-4D97-AF65-F5344CB8AC3E}">
        <p14:creationId xmlns:p14="http://schemas.microsoft.com/office/powerpoint/2010/main" val="321173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5CA8D-5334-4A07-81D0-A97594E1552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35E2DEB-4F62-4660-B45C-08FB1AC8D9AF}"/>
              </a:ext>
            </a:extLst>
          </p:cNvPr>
          <p:cNvPicPr>
            <a:picLocks noGrp="1" noChangeAspect="1"/>
          </p:cNvPicPr>
          <p:nvPr>
            <p:ph idx="1"/>
          </p:nvPr>
        </p:nvPicPr>
        <p:blipFill rotWithShape="1">
          <a:blip r:embed="rId2" cstate="screen">
            <a:extLst>
              <a:ext uri="{28A0092B-C50C-407E-A947-70E740481C1C}">
                <a14:useLocalDpi xmlns:a14="http://schemas.microsoft.com/office/drawing/2010/main" val="0"/>
              </a:ext>
            </a:extLst>
          </a:blip>
          <a:srcRect/>
          <a:stretch/>
        </p:blipFill>
        <p:spPr>
          <a:xfrm>
            <a:off x="1" y="1"/>
            <a:ext cx="9144000" cy="6858000"/>
          </a:xfrm>
        </p:spPr>
      </p:pic>
      <p:sp>
        <p:nvSpPr>
          <p:cNvPr id="7" name="Rectangle 6">
            <a:extLst>
              <a:ext uri="{FF2B5EF4-FFF2-40B4-BE49-F238E27FC236}">
                <a16:creationId xmlns:a16="http://schemas.microsoft.com/office/drawing/2014/main" id="{0C4A7C19-222C-4FB6-B954-737EB7F2F317}"/>
              </a:ext>
            </a:extLst>
          </p:cNvPr>
          <p:cNvSpPr/>
          <p:nvPr/>
        </p:nvSpPr>
        <p:spPr>
          <a:xfrm>
            <a:off x="0" y="119966"/>
            <a:ext cx="9144000" cy="1384995"/>
          </a:xfrm>
          <a:prstGeom prst="rect">
            <a:avLst/>
          </a:prstGeom>
        </p:spPr>
        <p:txBody>
          <a:bodyPr wrap="square">
            <a:spAutoFit/>
          </a:bodyPr>
          <a:lstStyle/>
          <a:p>
            <a:r>
              <a:rPr lang="en-US" sz="2800" b="1" dirty="0">
                <a:solidFill>
                  <a:schemeClr val="bg1"/>
                </a:solidFill>
                <a:effectLst>
                  <a:glow rad="101600">
                    <a:schemeClr val="tx1">
                      <a:alpha val="40000"/>
                    </a:schemeClr>
                  </a:glow>
                  <a:outerShdw blurRad="38100" dist="38100" dir="2700000" algn="tl">
                    <a:srgbClr val="000000">
                      <a:alpha val="43137"/>
                    </a:srgbClr>
                  </a:outerShdw>
                </a:effectLst>
              </a:rPr>
              <a:t>“Now it shall come to pass in the latter days that the mountain of the LORD's house shall be established on the top of the mountains…              and all nations shall flow to it. </a:t>
            </a:r>
          </a:p>
        </p:txBody>
      </p:sp>
    </p:spTree>
    <p:extLst>
      <p:ext uri="{BB962C8B-B14F-4D97-AF65-F5344CB8AC3E}">
        <p14:creationId xmlns:p14="http://schemas.microsoft.com/office/powerpoint/2010/main" val="2811699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8D70A-E79B-4C85-B6BD-C92068BAC64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7625ADB-F772-46DD-92EA-D386B6BFBA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650931" cy="6031832"/>
          </a:xfrm>
          <a:prstGeom prst="rect">
            <a:avLst/>
          </a:prstGeom>
          <a:ln>
            <a:noFill/>
          </a:ln>
          <a:effectLst>
            <a:softEdge rad="112500"/>
          </a:effectLst>
        </p:spPr>
      </p:pic>
      <p:sp>
        <p:nvSpPr>
          <p:cNvPr id="6" name="TextBox 5">
            <a:extLst>
              <a:ext uri="{FF2B5EF4-FFF2-40B4-BE49-F238E27FC236}">
                <a16:creationId xmlns:a16="http://schemas.microsoft.com/office/drawing/2014/main" id="{53A0B5F2-E128-4EA4-AD72-E558404DA45D}"/>
              </a:ext>
            </a:extLst>
          </p:cNvPr>
          <p:cNvSpPr txBox="1"/>
          <p:nvPr/>
        </p:nvSpPr>
        <p:spPr>
          <a:xfrm>
            <a:off x="0" y="6018433"/>
            <a:ext cx="9144001" cy="964367"/>
          </a:xfrm>
          <a:prstGeom prst="rect">
            <a:avLst/>
          </a:prstGeom>
          <a:noFill/>
        </p:spPr>
        <p:txBody>
          <a:bodyPr wrap="square" rtlCol="0">
            <a:spAutoFit/>
          </a:bodyPr>
          <a:lstStyle/>
          <a:p>
            <a:pPr algn="ctr">
              <a:lnSpc>
                <a:spcPts val="3400"/>
              </a:lnSpc>
            </a:pPr>
            <a:r>
              <a:rPr lang="en-US" sz="3400" b="1" dirty="0"/>
              <a:t>Nation will not lift up sword against nation, </a:t>
            </a:r>
          </a:p>
          <a:p>
            <a:pPr algn="ctr">
              <a:lnSpc>
                <a:spcPts val="3400"/>
              </a:lnSpc>
            </a:pPr>
            <a:r>
              <a:rPr lang="en-US" sz="3400" b="1" dirty="0"/>
              <a:t>neither shall they learn war anymore.” -Is.2:4</a:t>
            </a:r>
          </a:p>
        </p:txBody>
      </p:sp>
      <p:sp>
        <p:nvSpPr>
          <p:cNvPr id="7" name="TextBox 6">
            <a:extLst>
              <a:ext uri="{FF2B5EF4-FFF2-40B4-BE49-F238E27FC236}">
                <a16:creationId xmlns:a16="http://schemas.microsoft.com/office/drawing/2014/main" id="{6A575A1D-B345-4DC1-99B6-7B7CD17CC3C9}"/>
              </a:ext>
            </a:extLst>
          </p:cNvPr>
          <p:cNvSpPr txBox="1"/>
          <p:nvPr/>
        </p:nvSpPr>
        <p:spPr>
          <a:xfrm>
            <a:off x="242930" y="0"/>
            <a:ext cx="8857233" cy="707886"/>
          </a:xfrm>
          <a:prstGeom prst="rect">
            <a:avLst/>
          </a:prstGeom>
          <a:noFill/>
        </p:spPr>
        <p:txBody>
          <a:bodyPr wrap="none" rtlCol="0">
            <a:spAutoFit/>
          </a:bodyPr>
          <a:lstStyle/>
          <a:p>
            <a:r>
              <a:rPr lang="en-US" sz="4000" b="1" dirty="0">
                <a:solidFill>
                  <a:schemeClr val="bg1"/>
                </a:solidFill>
              </a:rPr>
              <a:t>They shall beat their swords into plows…</a:t>
            </a:r>
          </a:p>
        </p:txBody>
      </p:sp>
    </p:spTree>
    <p:extLst>
      <p:ext uri="{BB962C8B-B14F-4D97-AF65-F5344CB8AC3E}">
        <p14:creationId xmlns:p14="http://schemas.microsoft.com/office/powerpoint/2010/main" val="4204731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93104-CA42-44F1-82FD-890898D47342}"/>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FE42CFCD-6560-4C1B-B093-9EFC2F096D9A}"/>
              </a:ext>
            </a:extLst>
          </p:cNvPr>
          <p:cNvPicPr>
            <a:picLocks noGrp="1" noChangeAspect="1"/>
          </p:cNvPicPr>
          <p:nvPr>
            <p:ph idx="1"/>
          </p:nvPr>
        </p:nvPicPr>
        <p:blipFill>
          <a:blip r:embed="rId2"/>
          <a:stretch>
            <a:fillRect/>
          </a:stretch>
        </p:blipFill>
        <p:spPr>
          <a:xfrm>
            <a:off x="23005" y="0"/>
            <a:ext cx="9120995" cy="6840746"/>
          </a:xfrm>
          <a:prstGeom prst="rect">
            <a:avLst/>
          </a:prstGeom>
        </p:spPr>
      </p:pic>
      <p:sp>
        <p:nvSpPr>
          <p:cNvPr id="5" name="TextBox 4">
            <a:extLst>
              <a:ext uri="{FF2B5EF4-FFF2-40B4-BE49-F238E27FC236}">
                <a16:creationId xmlns:a16="http://schemas.microsoft.com/office/drawing/2014/main" id="{D9AAF9DC-2738-4D1E-8CB3-35E0B8CECD2B}"/>
              </a:ext>
            </a:extLst>
          </p:cNvPr>
          <p:cNvSpPr txBox="1"/>
          <p:nvPr/>
        </p:nvSpPr>
        <p:spPr>
          <a:xfrm>
            <a:off x="23005" y="365126"/>
            <a:ext cx="9120995" cy="2123658"/>
          </a:xfrm>
          <a:prstGeom prst="rect">
            <a:avLst/>
          </a:prstGeom>
          <a:noFill/>
        </p:spPr>
        <p:txBody>
          <a:bodyPr wrap="square" rtlCol="0">
            <a:spAutoFit/>
          </a:bodyPr>
          <a:lstStyle/>
          <a:p>
            <a:pPr algn="ctr"/>
            <a:r>
              <a:rPr lang="en-US" sz="4400" b="1" dirty="0">
                <a:effectLst>
                  <a:glow rad="139700">
                    <a:schemeClr val="bg1">
                      <a:alpha val="40000"/>
                    </a:schemeClr>
                  </a:glow>
                </a:effectLst>
              </a:rPr>
              <a:t>“…for the Lord Almighty will reign on Mt. Zion and in Jerusalem, and before His elders gloriously,” –Is.24:23</a:t>
            </a:r>
          </a:p>
        </p:txBody>
      </p:sp>
    </p:spTree>
    <p:extLst>
      <p:ext uri="{BB962C8B-B14F-4D97-AF65-F5344CB8AC3E}">
        <p14:creationId xmlns:p14="http://schemas.microsoft.com/office/powerpoint/2010/main" val="7137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5955235-B10D-4EB2-8176-DD66C4E38D7A}"/>
              </a:ext>
            </a:extLst>
          </p:cNvPr>
          <p:cNvPicPr>
            <a:picLocks noChangeAspect="1"/>
          </p:cNvPicPr>
          <p:nvPr/>
        </p:nvPicPr>
        <p:blipFill rotWithShape="1">
          <a:blip r:embed="rId2"/>
          <a:srcRect b="7171"/>
          <a:stretch/>
        </p:blipFill>
        <p:spPr>
          <a:xfrm>
            <a:off x="0" y="-1"/>
            <a:ext cx="9143999" cy="6858001"/>
          </a:xfrm>
          <a:prstGeom prst="rect">
            <a:avLst/>
          </a:prstGeom>
        </p:spPr>
      </p:pic>
      <p:sp>
        <p:nvSpPr>
          <p:cNvPr id="3" name="Content Placeholder 2">
            <a:extLst>
              <a:ext uri="{FF2B5EF4-FFF2-40B4-BE49-F238E27FC236}">
                <a16:creationId xmlns:a16="http://schemas.microsoft.com/office/drawing/2014/main" id="{66FFB7E2-085A-4C72-A135-72824430F0C2}"/>
              </a:ext>
            </a:extLst>
          </p:cNvPr>
          <p:cNvSpPr>
            <a:spLocks noGrp="1"/>
          </p:cNvSpPr>
          <p:nvPr>
            <p:ph idx="1"/>
          </p:nvPr>
        </p:nvSpPr>
        <p:spPr>
          <a:xfrm>
            <a:off x="154745" y="911225"/>
            <a:ext cx="8834510" cy="4351338"/>
          </a:xfrm>
        </p:spPr>
        <p:txBody>
          <a:bodyPr>
            <a:noAutofit/>
          </a:bodyPr>
          <a:lstStyle/>
          <a:p>
            <a:pPr marL="0" indent="0">
              <a:lnSpc>
                <a:spcPct val="100000"/>
              </a:lnSpc>
              <a:spcBef>
                <a:spcPts val="0"/>
              </a:spcBef>
              <a:buNone/>
            </a:pPr>
            <a:r>
              <a:rPr lang="en-US" sz="3600" b="1" dirty="0">
                <a:effectLst>
                  <a:glow rad="139700">
                    <a:schemeClr val="bg1">
                      <a:alpha val="40000"/>
                    </a:schemeClr>
                  </a:glow>
                </a:effectLst>
              </a:rPr>
              <a:t>“When the Lord has washed away the filth of the daughters of Zion, and purged the blood of Jerusalem from her midst, by the spirit of judgment and by the spirit of burning, then the Lord will create above every dwelling place of Mount Zion, and above her assemblies, a cloud and smoke by day and the shining of a flaming fire by night. For over all the glory there will be a covering.”</a:t>
            </a:r>
          </a:p>
          <a:p>
            <a:pPr marL="0" indent="0">
              <a:lnSpc>
                <a:spcPct val="100000"/>
              </a:lnSpc>
              <a:spcBef>
                <a:spcPts val="0"/>
              </a:spcBef>
              <a:buNone/>
            </a:pPr>
            <a:r>
              <a:rPr lang="en-US" sz="3600" b="1" dirty="0">
                <a:effectLst>
                  <a:glow rad="139700">
                    <a:schemeClr val="bg1">
                      <a:alpha val="40000"/>
                    </a:schemeClr>
                  </a:glow>
                </a:effectLst>
              </a:rPr>
              <a:t>–Is.4:4-5</a:t>
            </a:r>
          </a:p>
        </p:txBody>
      </p:sp>
    </p:spTree>
    <p:extLst>
      <p:ext uri="{BB962C8B-B14F-4D97-AF65-F5344CB8AC3E}">
        <p14:creationId xmlns:p14="http://schemas.microsoft.com/office/powerpoint/2010/main" val="1735195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0787945-9B87-4F23-8CFE-D49FC443EFBB}"/>
              </a:ext>
            </a:extLst>
          </p:cNvPr>
          <p:cNvPicPr>
            <a:picLocks noChangeAspect="1"/>
          </p:cNvPicPr>
          <p:nvPr/>
        </p:nvPicPr>
        <p:blipFill rotWithShape="1">
          <a:blip r:embed="rId2"/>
          <a:srcRect l="2781" t="6157" r="3376"/>
          <a:stretch/>
        </p:blipFill>
        <p:spPr>
          <a:xfrm>
            <a:off x="-1" y="0"/>
            <a:ext cx="9144001" cy="6858002"/>
          </a:xfrm>
          <a:prstGeom prst="rect">
            <a:avLst/>
          </a:prstGeom>
        </p:spPr>
      </p:pic>
    </p:spTree>
    <p:extLst>
      <p:ext uri="{BB962C8B-B14F-4D97-AF65-F5344CB8AC3E}">
        <p14:creationId xmlns:p14="http://schemas.microsoft.com/office/powerpoint/2010/main" val="306497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F68380C-E120-4CA3-B14E-9AFAE07E9562}"/>
              </a:ext>
            </a:extLst>
          </p:cNvPr>
          <p:cNvPicPr>
            <a:picLocks noChangeAspect="1"/>
          </p:cNvPicPr>
          <p:nvPr/>
        </p:nvPicPr>
        <p:blipFill rotWithShape="1">
          <a:blip r:embed="rId2">
            <a:lum bright="70000" contrast="-70000"/>
          </a:blip>
          <a:srcRect b="8784"/>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B075CF5F-0B6B-4C0F-BE6D-A26E7A3ADA9E}"/>
              </a:ext>
            </a:extLst>
          </p:cNvPr>
          <p:cNvSpPr>
            <a:spLocks noGrp="1"/>
          </p:cNvSpPr>
          <p:nvPr>
            <p:ph idx="1"/>
          </p:nvPr>
        </p:nvSpPr>
        <p:spPr>
          <a:xfrm>
            <a:off x="203981" y="205581"/>
            <a:ext cx="8736037" cy="6652419"/>
          </a:xfrm>
        </p:spPr>
        <p:txBody>
          <a:bodyPr>
            <a:normAutofit lnSpcReduction="10000"/>
          </a:bodyPr>
          <a:lstStyle/>
          <a:p>
            <a:pPr marL="0" indent="0">
              <a:lnSpc>
                <a:spcPct val="110000"/>
              </a:lnSpc>
              <a:spcBef>
                <a:spcPts val="0"/>
              </a:spcBef>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 1) - FACE THE FIRE NOW</a:t>
            </a:r>
          </a:p>
          <a:p>
            <a:pPr marL="0" indent="0">
              <a:lnSpc>
                <a:spcPct val="110000"/>
              </a:lnSpc>
              <a:spcBef>
                <a:spcPts val="0"/>
              </a:spcBef>
              <a:buNone/>
            </a:pPr>
            <a:r>
              <a:rPr lang="en-US" sz="3700" dirty="0">
                <a:effectLst>
                  <a:glow rad="139700">
                    <a:schemeClr val="bg1">
                      <a:alpha val="40000"/>
                    </a:schemeClr>
                  </a:glow>
                </a:effectLst>
                <a:latin typeface="Arial" panose="020B0604020202020204" pitchFamily="34" charset="0"/>
                <a:cs typeface="Arial" panose="020B0604020202020204" pitchFamily="34" charset="0"/>
              </a:rPr>
              <a:t>- to be cleansed &amp; empowered, to gain great eternal reward! </a:t>
            </a:r>
          </a:p>
          <a:p>
            <a:pPr marL="0" indent="0">
              <a:lnSpc>
                <a:spcPct val="110000"/>
              </a:lnSpc>
              <a:spcBef>
                <a:spcPts val="0"/>
              </a:spcBef>
              <a:buNone/>
            </a:pPr>
            <a:endParaRPr lang="en-US" sz="3700" dirty="0">
              <a:effectLst>
                <a:glow rad="139700">
                  <a:schemeClr val="bg1">
                    <a:alpha val="40000"/>
                  </a:schemeClr>
                </a:glow>
              </a:effectLst>
              <a:latin typeface="Arial" panose="020B0604020202020204" pitchFamily="34" charset="0"/>
              <a:cs typeface="Arial" panose="020B0604020202020204" pitchFamily="34" charset="0"/>
            </a:endParaRPr>
          </a:p>
          <a:p>
            <a:pPr marL="0" indent="0">
              <a:lnSpc>
                <a:spcPct val="110000"/>
              </a:lnSpc>
              <a:spcBef>
                <a:spcPts val="0"/>
              </a:spcBef>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 2) - OR FACE THE FIRE LATER </a:t>
            </a:r>
            <a:r>
              <a:rPr lang="en-US" sz="3700" dirty="0">
                <a:effectLst>
                  <a:glow rad="139700">
                    <a:schemeClr val="bg1">
                      <a:alpha val="40000"/>
                    </a:schemeClr>
                  </a:glow>
                </a:effectLst>
                <a:latin typeface="Arial" panose="020B0604020202020204" pitchFamily="34" charset="0"/>
                <a:cs typeface="Arial" panose="020B0604020202020204" pitchFamily="34" charset="0"/>
              </a:rPr>
              <a:t>when we stand before the Lord to have our life judged- with all the compromise and worldly works of our life burned up! </a:t>
            </a:r>
          </a:p>
          <a:p>
            <a:pPr marL="0" indent="0">
              <a:lnSpc>
                <a:spcPct val="110000"/>
              </a:lnSpc>
              <a:spcBef>
                <a:spcPts val="0"/>
              </a:spcBef>
              <a:buNone/>
            </a:pPr>
            <a:endParaRPr lang="en-US" sz="2400" dirty="0">
              <a:effectLst>
                <a:glow rad="139700">
                  <a:schemeClr val="bg1">
                    <a:alpha val="40000"/>
                  </a:schemeClr>
                </a:glow>
              </a:effectLst>
              <a:latin typeface="Arial" panose="020B0604020202020204" pitchFamily="34" charset="0"/>
              <a:cs typeface="Arial" panose="020B0604020202020204" pitchFamily="34" charset="0"/>
            </a:endParaRPr>
          </a:p>
          <a:p>
            <a:pPr marL="0" indent="0" algn="ctr">
              <a:lnSpc>
                <a:spcPct val="110000"/>
              </a:lnSpc>
              <a:spcBef>
                <a:spcPts val="0"/>
              </a:spcBef>
              <a:buNone/>
            </a:pPr>
            <a:r>
              <a:rPr lang="en-US" sz="4400" b="1" dirty="0">
                <a:effectLst>
                  <a:glow rad="139700">
                    <a:schemeClr val="bg1">
                      <a:alpha val="40000"/>
                    </a:schemeClr>
                  </a:glow>
                </a:effectLst>
                <a:latin typeface="Arial" panose="020B0604020202020204" pitchFamily="34" charset="0"/>
                <a:cs typeface="Arial" panose="020B0604020202020204" pitchFamily="34" charset="0"/>
              </a:rPr>
              <a:t>SAVED, BUT LITTLE ETERNAL REWARD </a:t>
            </a:r>
          </a:p>
          <a:p>
            <a:pPr>
              <a:spcBef>
                <a:spcPts val="0"/>
              </a:spcBef>
            </a:pPr>
            <a:endParaRPr lang="en-US" sz="3700" dirty="0">
              <a:effectLst>
                <a:glow rad="139700">
                  <a:schemeClr val="bg1">
                    <a:alpha val="40000"/>
                  </a:schemeClr>
                </a:glow>
              </a:effectLst>
            </a:endParaRPr>
          </a:p>
        </p:txBody>
      </p:sp>
    </p:spTree>
    <p:extLst>
      <p:ext uri="{BB962C8B-B14F-4D97-AF65-F5344CB8AC3E}">
        <p14:creationId xmlns:p14="http://schemas.microsoft.com/office/powerpoint/2010/main" val="225144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A4320-3656-4897-A5CD-2167F9A996D7}"/>
              </a:ext>
            </a:extLst>
          </p:cNvPr>
          <p:cNvSpPr>
            <a:spLocks noGrp="1"/>
          </p:cNvSpPr>
          <p:nvPr>
            <p:ph type="title"/>
          </p:nvPr>
        </p:nvSpPr>
        <p:spPr>
          <a:xfrm>
            <a:off x="126609" y="379193"/>
            <a:ext cx="9017391" cy="1325563"/>
          </a:xfrm>
        </p:spPr>
        <p:txBody>
          <a:bodyPr>
            <a:noAutofit/>
          </a:bodyPr>
          <a:lstStyle/>
          <a:p>
            <a:r>
              <a:rPr lang="en-US" sz="3400" b="1" dirty="0">
                <a:latin typeface="+mn-lt"/>
              </a:rPr>
              <a:t>QUESTION:</a:t>
            </a:r>
            <a:r>
              <a:rPr lang="en-US" sz="3400" dirty="0">
                <a:latin typeface="+mn-lt"/>
              </a:rPr>
              <a:t> Who can dwell with the God who is a</a:t>
            </a:r>
            <a:br>
              <a:rPr lang="en-US" sz="3400" dirty="0">
                <a:latin typeface="+mn-lt"/>
              </a:rPr>
            </a:br>
            <a:r>
              <a:rPr lang="en-US" sz="3400" dirty="0">
                <a:latin typeface="+mn-lt"/>
              </a:rPr>
              <a:t>                     consuming fire? </a:t>
            </a:r>
            <a:br>
              <a:rPr lang="en-US" sz="3400" dirty="0">
                <a:latin typeface="+mn-lt"/>
              </a:rPr>
            </a:br>
            <a:br>
              <a:rPr lang="en-US" sz="1600" dirty="0">
                <a:latin typeface="+mn-lt"/>
              </a:rPr>
            </a:br>
            <a:r>
              <a:rPr lang="en-US" sz="3400" b="1" dirty="0">
                <a:latin typeface="+mn-lt"/>
              </a:rPr>
              <a:t>ANSWER:</a:t>
            </a:r>
            <a:r>
              <a:rPr lang="en-US" sz="3400" dirty="0">
                <a:latin typeface="+mn-lt"/>
              </a:rPr>
              <a:t> Only the pure, nothing to be burned up!</a:t>
            </a:r>
          </a:p>
        </p:txBody>
      </p:sp>
      <p:sp>
        <p:nvSpPr>
          <p:cNvPr id="3" name="Content Placeholder 2">
            <a:extLst>
              <a:ext uri="{FF2B5EF4-FFF2-40B4-BE49-F238E27FC236}">
                <a16:creationId xmlns:a16="http://schemas.microsoft.com/office/drawing/2014/main" id="{4EB37713-2EB6-42CE-84CB-01D3AEEE714B}"/>
              </a:ext>
            </a:extLst>
          </p:cNvPr>
          <p:cNvSpPr>
            <a:spLocks noGrp="1"/>
          </p:cNvSpPr>
          <p:nvPr>
            <p:ph idx="1"/>
          </p:nvPr>
        </p:nvSpPr>
        <p:spPr>
          <a:xfrm>
            <a:off x="274320" y="2232976"/>
            <a:ext cx="8595360" cy="5279172"/>
          </a:xfrm>
        </p:spPr>
        <p:txBody>
          <a:bodyPr>
            <a:normAutofit/>
          </a:bodyPr>
          <a:lstStyle/>
          <a:p>
            <a:pPr marL="0" indent="0">
              <a:lnSpc>
                <a:spcPct val="100000"/>
              </a:lnSpc>
              <a:spcBef>
                <a:spcPts val="0"/>
              </a:spcBef>
              <a:spcAft>
                <a:spcPts val="600"/>
              </a:spcAft>
              <a:buNone/>
            </a:pPr>
            <a:r>
              <a:rPr lang="en-US" sz="3600" dirty="0"/>
              <a:t>"And the Lord, whom you seek, will suddenly come to His temple…. </a:t>
            </a:r>
          </a:p>
          <a:p>
            <a:pPr marL="0" indent="0">
              <a:lnSpc>
                <a:spcPct val="100000"/>
              </a:lnSpc>
              <a:spcBef>
                <a:spcPts val="0"/>
              </a:spcBef>
              <a:spcAft>
                <a:spcPts val="600"/>
              </a:spcAft>
              <a:buNone/>
            </a:pPr>
            <a:r>
              <a:rPr lang="en-US" sz="3600" dirty="0"/>
              <a:t>But who can endure the day of His coming?...</a:t>
            </a:r>
          </a:p>
          <a:p>
            <a:pPr marL="0" indent="0">
              <a:lnSpc>
                <a:spcPct val="100000"/>
              </a:lnSpc>
              <a:spcBef>
                <a:spcPts val="0"/>
              </a:spcBef>
              <a:spcAft>
                <a:spcPts val="600"/>
              </a:spcAft>
              <a:buNone/>
            </a:pPr>
            <a:r>
              <a:rPr lang="en-US" sz="3600" dirty="0"/>
              <a:t>For He is like a refiner's fire…. </a:t>
            </a:r>
          </a:p>
          <a:p>
            <a:pPr marL="0" indent="0">
              <a:lnSpc>
                <a:spcPct val="100000"/>
              </a:lnSpc>
              <a:spcBef>
                <a:spcPts val="0"/>
              </a:spcBef>
              <a:buNone/>
            </a:pPr>
            <a:r>
              <a:rPr lang="en-US" sz="3600" dirty="0"/>
              <a:t>He will purify the sons of Levi, and purge them as gold &amp; silver, that they may offer to the Lord an offering in righteousness.”</a:t>
            </a:r>
          </a:p>
          <a:p>
            <a:pPr marL="0" indent="0">
              <a:lnSpc>
                <a:spcPct val="100000"/>
              </a:lnSpc>
              <a:spcBef>
                <a:spcPts val="0"/>
              </a:spcBef>
              <a:buNone/>
            </a:pPr>
            <a:r>
              <a:rPr lang="en-US" sz="3600" dirty="0"/>
              <a:t>                                                      </a:t>
            </a:r>
            <a:r>
              <a:rPr lang="en-US" sz="3200" dirty="0"/>
              <a:t>-Malachi 3:1-3</a:t>
            </a:r>
          </a:p>
        </p:txBody>
      </p:sp>
    </p:spTree>
    <p:extLst>
      <p:ext uri="{BB962C8B-B14F-4D97-AF65-F5344CB8AC3E}">
        <p14:creationId xmlns:p14="http://schemas.microsoft.com/office/powerpoint/2010/main" val="4153603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629D407-1797-4584-B67C-2E4BF3E7030A}"/>
              </a:ext>
            </a:extLst>
          </p:cNvPr>
          <p:cNvPicPr>
            <a:picLocks noChangeAspect="1"/>
          </p:cNvPicPr>
          <p:nvPr/>
        </p:nvPicPr>
        <p:blipFill rotWithShape="1">
          <a:blip r:embed="rId2">
            <a:duotone>
              <a:schemeClr val="accent4">
                <a:shade val="45000"/>
                <a:satMod val="135000"/>
              </a:schemeClr>
              <a:prstClr val="white"/>
            </a:duotone>
          </a:blip>
          <a:srcRect b="8784"/>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BFEA2482-D6DF-4F63-A041-B136DA7E2018}"/>
              </a:ext>
            </a:extLst>
          </p:cNvPr>
          <p:cNvSpPr>
            <a:spLocks noGrp="1"/>
          </p:cNvSpPr>
          <p:nvPr>
            <p:ph idx="1"/>
          </p:nvPr>
        </p:nvSpPr>
        <p:spPr>
          <a:xfrm>
            <a:off x="225083" y="542130"/>
            <a:ext cx="8693834" cy="4950521"/>
          </a:xfrm>
        </p:spPr>
        <p:txBody>
          <a:bodyPr>
            <a:normAutofit lnSpcReduction="10000"/>
          </a:bodyPr>
          <a:lstStyle/>
          <a:p>
            <a:pPr marL="0" indent="0">
              <a:lnSpc>
                <a:spcPct val="110000"/>
              </a:lnSpc>
              <a:spcAft>
                <a:spcPts val="600"/>
              </a:spcAft>
              <a:buNone/>
            </a:pPr>
            <a:r>
              <a:rPr lang="en-US" sz="4300" b="1" dirty="0">
                <a:effectLst>
                  <a:glow rad="139700">
                    <a:schemeClr val="bg1">
                      <a:alpha val="40000"/>
                    </a:schemeClr>
                  </a:glow>
                </a:effectLst>
                <a:latin typeface="Arial" panose="020B0604020202020204" pitchFamily="34" charset="0"/>
                <a:cs typeface="Arial" panose="020B0604020202020204" pitchFamily="34" charset="0"/>
              </a:rPr>
              <a:t># 3) – OR FACE THE LAST ETERNAL FIRE!</a:t>
            </a:r>
          </a:p>
          <a:p>
            <a:pPr marL="0" indent="0">
              <a:lnSpc>
                <a:spcPct val="110000"/>
              </a:lnSpc>
              <a:spcAft>
                <a:spcPts val="600"/>
              </a:spcAft>
              <a:buNone/>
            </a:pPr>
            <a:r>
              <a:rPr lang="en-US" sz="4000" dirty="0">
                <a:effectLst>
                  <a:glow rad="139700">
                    <a:schemeClr val="bg1">
                      <a:alpha val="40000"/>
                    </a:schemeClr>
                  </a:glow>
                </a:effectLst>
                <a:latin typeface="Arial" panose="020B0604020202020204" pitchFamily="34" charset="0"/>
                <a:cs typeface="Arial" panose="020B0604020202020204" pitchFamily="34" charset="0"/>
              </a:rPr>
              <a:t>For those who completely avoid &amp; reject God, they will still stand before God at the very end, at the Great White Throne, and face eternal fire, Rev.20:11-15</a:t>
            </a:r>
          </a:p>
          <a:p>
            <a:endParaRPr lang="en-US" dirty="0"/>
          </a:p>
        </p:txBody>
      </p:sp>
    </p:spTree>
    <p:extLst>
      <p:ext uri="{BB962C8B-B14F-4D97-AF65-F5344CB8AC3E}">
        <p14:creationId xmlns:p14="http://schemas.microsoft.com/office/powerpoint/2010/main" val="1357425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AAE4A88-2989-4EA6-BD98-BF8E27F1E458}"/>
              </a:ext>
            </a:extLst>
          </p:cNvPr>
          <p:cNvPicPr>
            <a:picLocks noChangeAspect="1"/>
          </p:cNvPicPr>
          <p:nvPr/>
        </p:nvPicPr>
        <p:blipFill rotWithShape="1">
          <a:blip r:embed="rId2">
            <a:lum bright="70000" contrast="-70000"/>
          </a:blip>
          <a:srcRect b="8784"/>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577DCFCE-B44D-4299-9A8F-A3B8A7B4DA99}"/>
              </a:ext>
            </a:extLst>
          </p:cNvPr>
          <p:cNvSpPr>
            <a:spLocks noGrp="1"/>
          </p:cNvSpPr>
          <p:nvPr>
            <p:ph idx="1"/>
          </p:nvPr>
        </p:nvSpPr>
        <p:spPr>
          <a:xfrm>
            <a:off x="260252" y="297317"/>
            <a:ext cx="8623495" cy="6699397"/>
          </a:xfrm>
        </p:spPr>
        <p:txBody>
          <a:bodyPr>
            <a:normAutofit/>
          </a:bodyPr>
          <a:lstStyle/>
          <a:p>
            <a:pPr marL="0" indent="0" algn="ctr">
              <a:lnSpc>
                <a:spcPct val="110000"/>
              </a:lnSpc>
              <a:spcBef>
                <a:spcPts val="0"/>
              </a:spcBef>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LET US EMBRACE</a:t>
            </a:r>
          </a:p>
          <a:p>
            <a:pPr marL="0" indent="0" algn="ctr">
              <a:lnSpc>
                <a:spcPct val="110000"/>
              </a:lnSpc>
              <a:spcBef>
                <a:spcPts val="0"/>
              </a:spcBef>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THE FIRE OF GOD’S HOLINESS</a:t>
            </a:r>
          </a:p>
          <a:p>
            <a:pPr marL="0" indent="0" algn="ctr">
              <a:lnSpc>
                <a:spcPct val="110000"/>
              </a:lnSpc>
              <a:spcBef>
                <a:spcPts val="0"/>
              </a:spcBef>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IN OUR HEARTS</a:t>
            </a:r>
          </a:p>
          <a:p>
            <a:pPr marL="0" indent="0" algn="ctr">
              <a:lnSpc>
                <a:spcPct val="110000"/>
              </a:lnSpc>
              <a:spcBef>
                <a:spcPts val="0"/>
              </a:spcBef>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AS SOON AS WE CAN!</a:t>
            </a:r>
          </a:p>
          <a:p>
            <a:pPr marL="0" indent="0">
              <a:lnSpc>
                <a:spcPct val="100000"/>
              </a:lnSpc>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 </a:t>
            </a:r>
            <a:endParaRPr lang="en-US" sz="3200" b="1" dirty="0">
              <a:effectLst>
                <a:glow rad="139700">
                  <a:schemeClr val="bg1">
                    <a:alpha val="40000"/>
                  </a:schemeClr>
                </a:glow>
              </a:effectLst>
              <a:latin typeface="Arial" panose="020B0604020202020204" pitchFamily="34" charset="0"/>
              <a:cs typeface="Arial" panose="020B0604020202020204" pitchFamily="34" charset="0"/>
            </a:endParaRPr>
          </a:p>
          <a:p>
            <a:pPr marL="0" indent="0" algn="ctr">
              <a:lnSpc>
                <a:spcPct val="100000"/>
              </a:lnSpc>
              <a:buNone/>
            </a:pPr>
            <a:r>
              <a:rPr lang="en-US" sz="6000" b="1" dirty="0">
                <a:effectLst>
                  <a:glow rad="139700">
                    <a:schemeClr val="bg1">
                      <a:alpha val="40000"/>
                    </a:schemeClr>
                  </a:glow>
                </a:effectLst>
                <a:latin typeface="Arial" panose="020B0604020202020204" pitchFamily="34" charset="0"/>
                <a:cs typeface="Arial" panose="020B0604020202020204" pitchFamily="34" charset="0"/>
              </a:rPr>
              <a:t>DON’T WAIT!</a:t>
            </a:r>
          </a:p>
          <a:p>
            <a:pPr marL="0" indent="0" algn="ctr">
              <a:lnSpc>
                <a:spcPct val="100000"/>
              </a:lnSpc>
              <a:buNone/>
            </a:pPr>
            <a:endParaRPr lang="en-US" sz="4000" b="1" dirty="0">
              <a:effectLst>
                <a:glow rad="139700">
                  <a:schemeClr val="bg1">
                    <a:alpha val="40000"/>
                  </a:schemeClr>
                </a:glow>
              </a:effectLst>
              <a:latin typeface="Arial" panose="020B0604020202020204" pitchFamily="34" charset="0"/>
              <a:cs typeface="Arial" panose="020B0604020202020204" pitchFamily="34" charset="0"/>
            </a:endParaRPr>
          </a:p>
          <a:p>
            <a:pPr marL="0" indent="0" algn="ctr">
              <a:lnSpc>
                <a:spcPct val="100000"/>
              </a:lnSpc>
              <a:spcBef>
                <a:spcPts val="0"/>
              </a:spcBef>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God’s fire can confront us- </a:t>
            </a:r>
          </a:p>
          <a:p>
            <a:pPr marL="0" indent="0" algn="ctr">
              <a:lnSpc>
                <a:spcPct val="100000"/>
              </a:lnSpc>
              <a:spcBef>
                <a:spcPts val="0"/>
              </a:spcBef>
              <a:buNone/>
            </a:pPr>
            <a:r>
              <a:rPr lang="en-US" sz="4000" b="1" dirty="0">
                <a:effectLst>
                  <a:glow rad="139700">
                    <a:schemeClr val="bg1">
                      <a:alpha val="40000"/>
                    </a:schemeClr>
                  </a:glow>
                </a:effectLst>
                <a:latin typeface="Arial" panose="020B0604020202020204" pitchFamily="34" charset="0"/>
                <a:cs typeface="Arial" panose="020B0604020202020204" pitchFamily="34" charset="0"/>
              </a:rPr>
              <a:t>or empower us! </a:t>
            </a:r>
          </a:p>
        </p:txBody>
      </p:sp>
    </p:spTree>
    <p:extLst>
      <p:ext uri="{BB962C8B-B14F-4D97-AF65-F5344CB8AC3E}">
        <p14:creationId xmlns:p14="http://schemas.microsoft.com/office/powerpoint/2010/main" val="74323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F8478FA-AB11-44B0-B2FA-C318CA7B0D53}"/>
              </a:ext>
            </a:extLst>
          </p:cNvPr>
          <p:cNvPicPr>
            <a:picLocks noChangeAspect="1"/>
          </p:cNvPicPr>
          <p:nvPr/>
        </p:nvPicPr>
        <p:blipFill rotWithShape="1">
          <a:blip r:embed="rId2">
            <a:lum bright="70000" contrast="-70000"/>
          </a:blip>
          <a:srcRect b="8784"/>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AB28071A-1AAD-4EC2-B1D4-5D3C1CC53D81}"/>
              </a:ext>
            </a:extLst>
          </p:cNvPr>
          <p:cNvSpPr>
            <a:spLocks noGrp="1"/>
          </p:cNvSpPr>
          <p:nvPr>
            <p:ph idx="1"/>
          </p:nvPr>
        </p:nvSpPr>
        <p:spPr>
          <a:xfrm>
            <a:off x="351692" y="330200"/>
            <a:ext cx="8440616" cy="6197600"/>
          </a:xfrm>
        </p:spPr>
        <p:txBody>
          <a:bodyPr>
            <a:normAutofit/>
          </a:bodyPr>
          <a:lstStyle/>
          <a:p>
            <a:pPr marL="0" indent="0" algn="ctr">
              <a:buNone/>
            </a:pPr>
            <a:r>
              <a:rPr lang="en-US" sz="4400" b="1" dirty="0">
                <a:effectLst>
                  <a:glow rad="139700">
                    <a:schemeClr val="bg1">
                      <a:alpha val="40000"/>
                    </a:schemeClr>
                  </a:glow>
                </a:effectLst>
                <a:latin typeface="Arial" panose="020B0604020202020204" pitchFamily="34" charset="0"/>
                <a:cs typeface="Arial" panose="020B0604020202020204" pitchFamily="34" charset="0"/>
              </a:rPr>
              <a:t>OUR EYES WILL SEE THE KING IN HIS BEAUTY!  </a:t>
            </a:r>
          </a:p>
          <a:p>
            <a:pPr marL="0" indent="0" algn="ctr">
              <a:buNone/>
            </a:pPr>
            <a:endParaRPr lang="en-US" sz="4000" b="1" dirty="0">
              <a:effectLst>
                <a:glow rad="139700">
                  <a:schemeClr val="bg1">
                    <a:alpha val="40000"/>
                  </a:schemeClr>
                </a:glow>
              </a:effectLst>
              <a:latin typeface="Arial" panose="020B0604020202020204" pitchFamily="34" charset="0"/>
              <a:cs typeface="Arial" panose="020B0604020202020204" pitchFamily="34" charset="0"/>
            </a:endParaRPr>
          </a:p>
          <a:p>
            <a:pPr marL="0" indent="0" algn="ctr">
              <a:buNone/>
            </a:pPr>
            <a:r>
              <a:rPr lang="en-US" sz="4400" b="1" dirty="0">
                <a:effectLst>
                  <a:glow rad="139700">
                    <a:schemeClr val="bg1">
                      <a:alpha val="40000"/>
                    </a:schemeClr>
                  </a:glow>
                </a:effectLst>
                <a:latin typeface="Arial" panose="020B0604020202020204" pitchFamily="34" charset="0"/>
                <a:cs typeface="Arial" panose="020B0604020202020204" pitchFamily="34" charset="0"/>
              </a:rPr>
              <a:t>WE SHALL SEE THE FUTURE PURPOSES OF GOD!</a:t>
            </a:r>
          </a:p>
          <a:p>
            <a:pPr marL="0" indent="0" algn="ctr">
              <a:buNone/>
            </a:pPr>
            <a:endParaRPr lang="en-US" sz="4000" b="1" dirty="0">
              <a:effectLst>
                <a:glow rad="139700">
                  <a:schemeClr val="bg1">
                    <a:alpha val="40000"/>
                  </a:schemeClr>
                </a:glow>
              </a:effectLst>
              <a:latin typeface="Arial" panose="020B0604020202020204" pitchFamily="34" charset="0"/>
              <a:cs typeface="Arial" panose="020B0604020202020204" pitchFamily="34" charset="0"/>
            </a:endParaRPr>
          </a:p>
          <a:p>
            <a:pPr marL="0" indent="0" algn="ctr">
              <a:buNone/>
            </a:pPr>
            <a:r>
              <a:rPr lang="en-US" sz="3200" b="1" dirty="0">
                <a:effectLst>
                  <a:glow rad="139700">
                    <a:schemeClr val="bg1">
                      <a:alpha val="40000"/>
                    </a:schemeClr>
                  </a:glow>
                </a:effectLst>
                <a:latin typeface="Arial" panose="020B0604020202020204" pitchFamily="34" charset="0"/>
                <a:cs typeface="Arial" panose="020B0604020202020204" pitchFamily="34" charset="0"/>
              </a:rPr>
              <a:t>“THE LORD’S FIRE IS IN ZION,</a:t>
            </a:r>
          </a:p>
          <a:p>
            <a:pPr marL="0" indent="0" algn="ctr">
              <a:buNone/>
            </a:pPr>
            <a:r>
              <a:rPr lang="en-US" sz="3200" b="1" dirty="0">
                <a:effectLst>
                  <a:glow rad="139700">
                    <a:schemeClr val="bg1">
                      <a:alpha val="40000"/>
                    </a:schemeClr>
                  </a:glow>
                </a:effectLst>
                <a:latin typeface="Arial" panose="020B0604020202020204" pitchFamily="34" charset="0"/>
                <a:cs typeface="Arial" panose="020B0604020202020204" pitchFamily="34" charset="0"/>
              </a:rPr>
              <a:t>AND HIS FURNACE</a:t>
            </a:r>
          </a:p>
          <a:p>
            <a:pPr marL="0" indent="0" algn="ctr">
              <a:buNone/>
            </a:pPr>
            <a:r>
              <a:rPr lang="en-US" sz="3200" b="1" dirty="0">
                <a:effectLst>
                  <a:glow rad="139700">
                    <a:schemeClr val="bg1">
                      <a:alpha val="40000"/>
                    </a:schemeClr>
                  </a:glow>
                </a:effectLst>
                <a:latin typeface="Arial" panose="020B0604020202020204" pitchFamily="34" charset="0"/>
                <a:cs typeface="Arial" panose="020B0604020202020204" pitchFamily="34" charset="0"/>
              </a:rPr>
              <a:t>IS IN JERUSALEM”– Isaiah 31:9</a:t>
            </a:r>
          </a:p>
        </p:txBody>
      </p:sp>
    </p:spTree>
    <p:extLst>
      <p:ext uri="{BB962C8B-B14F-4D97-AF65-F5344CB8AC3E}">
        <p14:creationId xmlns:p14="http://schemas.microsoft.com/office/powerpoint/2010/main" val="243585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778321-6021-4BCB-8F43-4D6B1BAAE5CE}"/>
              </a:ext>
            </a:extLst>
          </p:cNvPr>
          <p:cNvPicPr>
            <a:picLocks noChangeAspect="1"/>
          </p:cNvPicPr>
          <p:nvPr/>
        </p:nvPicPr>
        <p:blipFill rotWithShape="1">
          <a:blip r:embed="rId2"/>
          <a:srcRect b="5837"/>
          <a:stretch/>
        </p:blipFill>
        <p:spPr>
          <a:xfrm>
            <a:off x="0" y="0"/>
            <a:ext cx="9144000" cy="6858000"/>
          </a:xfrm>
          <a:prstGeom prst="rect">
            <a:avLst/>
          </a:prstGeom>
        </p:spPr>
      </p:pic>
      <p:sp>
        <p:nvSpPr>
          <p:cNvPr id="2" name="Title 1">
            <a:extLst>
              <a:ext uri="{FF2B5EF4-FFF2-40B4-BE49-F238E27FC236}">
                <a16:creationId xmlns:a16="http://schemas.microsoft.com/office/drawing/2014/main" id="{14A5CC47-A702-45E5-96D0-F097492A3D87}"/>
              </a:ext>
            </a:extLst>
          </p:cNvPr>
          <p:cNvSpPr>
            <a:spLocks noGrp="1"/>
          </p:cNvSpPr>
          <p:nvPr>
            <p:ph type="title"/>
          </p:nvPr>
        </p:nvSpPr>
        <p:spPr>
          <a:xfrm>
            <a:off x="274320" y="2555545"/>
            <a:ext cx="8595360" cy="1325563"/>
          </a:xfrm>
        </p:spPr>
        <p:txBody>
          <a:bodyPr>
            <a:normAutofit fontScale="90000"/>
          </a:bodyPr>
          <a:lstStyle/>
          <a:p>
            <a:pPr algn="ctr"/>
            <a:r>
              <a:rPr lang="en-US" sz="6000" b="1" dirty="0">
                <a:solidFill>
                  <a:schemeClr val="bg1"/>
                </a:solidFill>
                <a:effectLst>
                  <a:outerShdw blurRad="38100" dist="38100" dir="2700000" algn="tl">
                    <a:srgbClr val="000000">
                      <a:alpha val="43137"/>
                    </a:srgbClr>
                  </a:outerShdw>
                </a:effectLst>
                <a:latin typeface="+mn-lt"/>
              </a:rPr>
              <a:t>FIRE CAN HAVE 2 PURPOSES:  </a:t>
            </a:r>
            <a:br>
              <a:rPr lang="en-US" b="1" dirty="0">
                <a:solidFill>
                  <a:schemeClr val="bg1"/>
                </a:solidFill>
                <a:effectLst>
                  <a:outerShdw blurRad="38100" dist="38100" dir="2700000" algn="tl">
                    <a:srgbClr val="000000">
                      <a:alpha val="43137"/>
                    </a:srgbClr>
                  </a:outerShdw>
                </a:effectLst>
                <a:latin typeface="+mn-lt"/>
              </a:rPr>
            </a:br>
            <a:br>
              <a:rPr lang="en-US" sz="6000" b="1" dirty="0">
                <a:solidFill>
                  <a:schemeClr val="bg1"/>
                </a:solidFill>
                <a:effectLst>
                  <a:outerShdw blurRad="38100" dist="38100" dir="2700000" algn="tl">
                    <a:srgbClr val="000000">
                      <a:alpha val="43137"/>
                    </a:srgbClr>
                  </a:outerShdw>
                </a:effectLst>
                <a:latin typeface="+mn-lt"/>
              </a:rPr>
            </a:br>
            <a:r>
              <a:rPr lang="en-US" sz="6000" b="1" dirty="0">
                <a:solidFill>
                  <a:schemeClr val="bg1"/>
                </a:solidFill>
                <a:effectLst>
                  <a:outerShdw blurRad="38100" dist="38100" dir="2700000" algn="tl">
                    <a:srgbClr val="000000">
                      <a:alpha val="43137"/>
                    </a:srgbClr>
                  </a:outerShdw>
                </a:effectLst>
                <a:latin typeface="+mn-lt"/>
              </a:rPr>
              <a:t>#1- Fire can burn away and cleanse.  </a:t>
            </a:r>
            <a:br>
              <a:rPr lang="en-US" sz="6000" b="1" dirty="0">
                <a:solidFill>
                  <a:schemeClr val="bg1"/>
                </a:solidFill>
                <a:effectLst>
                  <a:outerShdw blurRad="38100" dist="38100" dir="2700000" algn="tl">
                    <a:srgbClr val="000000">
                      <a:alpha val="43137"/>
                    </a:srgbClr>
                  </a:outerShdw>
                </a:effectLst>
                <a:latin typeface="+mn-lt"/>
              </a:rPr>
            </a:br>
            <a:br>
              <a:rPr lang="en-US" sz="6000" b="1" dirty="0">
                <a:solidFill>
                  <a:schemeClr val="bg1"/>
                </a:solidFill>
                <a:effectLst>
                  <a:outerShdw blurRad="38100" dist="38100" dir="2700000" algn="tl">
                    <a:srgbClr val="000000">
                      <a:alpha val="43137"/>
                    </a:srgbClr>
                  </a:outerShdw>
                </a:effectLst>
                <a:latin typeface="+mn-lt"/>
              </a:rPr>
            </a:br>
            <a:r>
              <a:rPr lang="en-US" sz="6000" b="1" dirty="0">
                <a:solidFill>
                  <a:schemeClr val="bg1"/>
                </a:solidFill>
                <a:effectLst>
                  <a:outerShdw blurRad="38100" dist="38100" dir="2700000" algn="tl">
                    <a:srgbClr val="000000">
                      <a:alpha val="43137"/>
                    </a:srgbClr>
                  </a:outerShdw>
                </a:effectLst>
                <a:latin typeface="+mn-lt"/>
              </a:rPr>
              <a:t>#2- Fire can also empower</a:t>
            </a:r>
            <a:r>
              <a:rPr lang="en-US" sz="6000" b="1" dirty="0">
                <a:effectLst>
                  <a:outerShdw blurRad="38100" dist="38100" dir="2700000" algn="tl">
                    <a:srgbClr val="000000">
                      <a:alpha val="43137"/>
                    </a:srgbClr>
                  </a:outerShdw>
                </a:effectLst>
                <a:latin typeface="+mn-lt"/>
              </a:rPr>
              <a:t>. </a:t>
            </a:r>
          </a:p>
        </p:txBody>
      </p:sp>
    </p:spTree>
    <p:extLst>
      <p:ext uri="{BB962C8B-B14F-4D97-AF65-F5344CB8AC3E}">
        <p14:creationId xmlns:p14="http://schemas.microsoft.com/office/powerpoint/2010/main" val="268776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B7103-FA80-474C-B1E3-53A7849D5D07}"/>
              </a:ext>
            </a:extLst>
          </p:cNvPr>
          <p:cNvSpPr>
            <a:spLocks noGrp="1"/>
          </p:cNvSpPr>
          <p:nvPr>
            <p:ph type="title"/>
          </p:nvPr>
        </p:nvSpPr>
        <p:spPr>
          <a:xfrm>
            <a:off x="323557" y="632412"/>
            <a:ext cx="8496886" cy="1325563"/>
          </a:xfrm>
        </p:spPr>
        <p:txBody>
          <a:bodyPr>
            <a:noAutofit/>
          </a:bodyPr>
          <a:lstStyle/>
          <a:p>
            <a:pPr algn="ctr"/>
            <a:r>
              <a:rPr lang="en-US" sz="4400" b="1" dirty="0">
                <a:latin typeface="+mn-lt"/>
              </a:rPr>
              <a:t>THE REQUIREMENTS TO DWELL WITH GOD THE CONSUMING FIRE:</a:t>
            </a:r>
          </a:p>
        </p:txBody>
      </p:sp>
      <p:sp>
        <p:nvSpPr>
          <p:cNvPr id="3" name="Content Placeholder 2">
            <a:extLst>
              <a:ext uri="{FF2B5EF4-FFF2-40B4-BE49-F238E27FC236}">
                <a16:creationId xmlns:a16="http://schemas.microsoft.com/office/drawing/2014/main" id="{5DC65B4A-F4F3-4DBE-ACEF-5D5EA612D507}"/>
              </a:ext>
            </a:extLst>
          </p:cNvPr>
          <p:cNvSpPr>
            <a:spLocks noGrp="1"/>
          </p:cNvSpPr>
          <p:nvPr>
            <p:ph idx="1"/>
          </p:nvPr>
        </p:nvSpPr>
        <p:spPr>
          <a:xfrm>
            <a:off x="628650" y="2506662"/>
            <a:ext cx="7886700" cy="4351338"/>
          </a:xfrm>
        </p:spPr>
        <p:txBody>
          <a:bodyPr>
            <a:normAutofit/>
          </a:bodyPr>
          <a:lstStyle/>
          <a:p>
            <a:pPr marL="0" indent="0">
              <a:buNone/>
            </a:pPr>
            <a:r>
              <a:rPr lang="en-US" sz="4000" dirty="0"/>
              <a:t>“He who walks righteously and speaks what is right, who rejects gain from oppression and keeps his hand from accepting bribes, who stops his ears from hearing of bloodshed and shuts his eyes to avoid seeing evil,” </a:t>
            </a:r>
          </a:p>
          <a:p>
            <a:pPr marL="0" indent="0">
              <a:buNone/>
            </a:pPr>
            <a:r>
              <a:rPr lang="en-US" sz="4000" dirty="0"/>
              <a:t>                                     -Is.33:15 NIV </a:t>
            </a:r>
          </a:p>
        </p:txBody>
      </p:sp>
    </p:spTree>
    <p:extLst>
      <p:ext uri="{BB962C8B-B14F-4D97-AF65-F5344CB8AC3E}">
        <p14:creationId xmlns:p14="http://schemas.microsoft.com/office/powerpoint/2010/main" val="2674573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B1563-29F5-436A-8687-6DEE2167EE46}"/>
              </a:ext>
            </a:extLst>
          </p:cNvPr>
          <p:cNvSpPr>
            <a:spLocks noGrp="1"/>
          </p:cNvSpPr>
          <p:nvPr>
            <p:ph type="title"/>
          </p:nvPr>
        </p:nvSpPr>
        <p:spPr>
          <a:xfrm>
            <a:off x="262890" y="2933430"/>
            <a:ext cx="8768568" cy="1325563"/>
          </a:xfrm>
        </p:spPr>
        <p:txBody>
          <a:bodyPr>
            <a:normAutofit fontScale="90000"/>
          </a:bodyPr>
          <a:lstStyle/>
          <a:p>
            <a:pPr algn="ctr"/>
            <a:r>
              <a:rPr lang="en-US" sz="5300" b="1" dirty="0"/>
              <a:t>THE BLESSINGS FOR THOSE WHO DWELL WITH GOD </a:t>
            </a:r>
            <a:br>
              <a:rPr lang="en-US" sz="5300" b="1" dirty="0"/>
            </a:br>
            <a:r>
              <a:rPr lang="en-US" sz="5300" b="1" dirty="0"/>
              <a:t>THE CONSUMING FIRE </a:t>
            </a:r>
            <a:br>
              <a:rPr lang="en-US" dirty="0"/>
            </a:br>
            <a:br>
              <a:rPr lang="en-US" dirty="0"/>
            </a:br>
            <a:r>
              <a:rPr lang="en-US" sz="4900" dirty="0"/>
              <a:t>“He will dwell on high; his refuge will be the mountain fortress; bread will be given him, his water will not fail. Your eyes shall see the King in His beauty, you will see the land that </a:t>
            </a:r>
            <a:br>
              <a:rPr lang="en-US" sz="4900" dirty="0"/>
            </a:br>
            <a:r>
              <a:rPr lang="en-US" sz="4900" dirty="0"/>
              <a:t>is afar off.”  -Isaiah 33:16-17</a:t>
            </a:r>
          </a:p>
        </p:txBody>
      </p:sp>
      <p:sp>
        <p:nvSpPr>
          <p:cNvPr id="3" name="Content Placeholder 2">
            <a:extLst>
              <a:ext uri="{FF2B5EF4-FFF2-40B4-BE49-F238E27FC236}">
                <a16:creationId xmlns:a16="http://schemas.microsoft.com/office/drawing/2014/main" id="{72F29E8C-907B-430A-B88E-60802EBBDD1B}"/>
              </a:ext>
            </a:extLst>
          </p:cNvPr>
          <p:cNvSpPr>
            <a:spLocks noGrp="1"/>
          </p:cNvSpPr>
          <p:nvPr>
            <p:ph idx="1"/>
          </p:nvPr>
        </p:nvSpPr>
        <p:spPr>
          <a:xfrm>
            <a:off x="262890" y="5120640"/>
            <a:ext cx="7886700" cy="4351338"/>
          </a:xfrm>
        </p:spPr>
        <p:txBody>
          <a:bodyPr/>
          <a:lstStyle/>
          <a:p>
            <a:endParaRPr lang="en-US" dirty="0"/>
          </a:p>
          <a:p>
            <a:pPr marL="0" indent="0">
              <a:buNone/>
            </a:pPr>
            <a:endParaRPr lang="en-US" dirty="0"/>
          </a:p>
        </p:txBody>
      </p:sp>
    </p:spTree>
    <p:extLst>
      <p:ext uri="{BB962C8B-B14F-4D97-AF65-F5344CB8AC3E}">
        <p14:creationId xmlns:p14="http://schemas.microsoft.com/office/powerpoint/2010/main" val="3795371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6E553B-3EA8-4F86-92C8-64F4CC49DBE9}"/>
              </a:ext>
            </a:extLst>
          </p:cNvPr>
          <p:cNvSpPr>
            <a:spLocks noGrp="1"/>
          </p:cNvSpPr>
          <p:nvPr>
            <p:ph idx="1"/>
          </p:nvPr>
        </p:nvSpPr>
        <p:spPr>
          <a:xfrm>
            <a:off x="182880" y="163668"/>
            <a:ext cx="4790173" cy="5084827"/>
          </a:xfrm>
        </p:spPr>
        <p:txBody>
          <a:bodyPr>
            <a:noAutofit/>
          </a:bodyPr>
          <a:lstStyle/>
          <a:p>
            <a:pPr marL="0" indent="0">
              <a:lnSpc>
                <a:spcPct val="100000"/>
              </a:lnSpc>
              <a:buNone/>
            </a:pPr>
            <a:r>
              <a:rPr lang="en-US" sz="2800" dirty="0"/>
              <a:t>“In the year that King Uzziah died, I saw the Lord seated on a throne, high and exalted, and the train of his robe filled the temple. Above him were seraphs (Fiery Ones), and they were calling to one another: "Holy, holy, holy is the Lord Almighty; the whole earth is full of his glory." "Woe to me!" I cried. "I am ruined! For I am a man of unclean lips, and I live among a people of unclean lips, and my eyes have seen the King, the Lord Almighty."</a:t>
            </a:r>
          </a:p>
        </p:txBody>
      </p:sp>
      <p:pic>
        <p:nvPicPr>
          <p:cNvPr id="5" name="Picture 4">
            <a:extLst>
              <a:ext uri="{FF2B5EF4-FFF2-40B4-BE49-F238E27FC236}">
                <a16:creationId xmlns:a16="http://schemas.microsoft.com/office/drawing/2014/main" id="{26BDA89B-6BE7-478C-A61B-FEC156DBF13D}"/>
              </a:ext>
            </a:extLst>
          </p:cNvPr>
          <p:cNvPicPr>
            <a:picLocks noChangeAspect="1"/>
          </p:cNvPicPr>
          <p:nvPr/>
        </p:nvPicPr>
        <p:blipFill rotWithShape="1">
          <a:blip r:embed="rId2" cstate="screen">
            <a:extLst>
              <a:ext uri="{28A0092B-C50C-407E-A947-70E740481C1C}">
                <a14:useLocalDpi xmlns:a14="http://schemas.microsoft.com/office/drawing/2010/main" val="0"/>
              </a:ext>
            </a:extLst>
          </a:blip>
          <a:srcRect/>
          <a:stretch/>
        </p:blipFill>
        <p:spPr>
          <a:xfrm>
            <a:off x="5106815" y="-1430"/>
            <a:ext cx="4037186" cy="6859430"/>
          </a:xfrm>
          <a:prstGeom prst="rect">
            <a:avLst/>
          </a:prstGeom>
        </p:spPr>
      </p:pic>
    </p:spTree>
    <p:extLst>
      <p:ext uri="{BB962C8B-B14F-4D97-AF65-F5344CB8AC3E}">
        <p14:creationId xmlns:p14="http://schemas.microsoft.com/office/powerpoint/2010/main" val="316422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C28CC-B6DA-484F-95AA-C6232C694356}"/>
              </a:ext>
            </a:extLst>
          </p:cNvPr>
          <p:cNvSpPr>
            <a:spLocks noGrp="1"/>
          </p:cNvSpPr>
          <p:nvPr>
            <p:ph type="title"/>
          </p:nvPr>
        </p:nvSpPr>
        <p:spPr>
          <a:xfrm>
            <a:off x="4379495" y="189330"/>
            <a:ext cx="4623828" cy="6468144"/>
          </a:xfrm>
        </p:spPr>
        <p:txBody>
          <a:bodyPr>
            <a:noAutofit/>
          </a:bodyPr>
          <a:lstStyle/>
          <a:p>
            <a:r>
              <a:rPr lang="en-US" sz="4800" dirty="0">
                <a:latin typeface="+mn-lt"/>
              </a:rPr>
              <a:t>Isaiah saw the King, but he did not see the King in His beauty- Isaiah saw the King in His fiery holiness, and it confronted his sinfulness!</a:t>
            </a:r>
          </a:p>
        </p:txBody>
      </p:sp>
      <p:pic>
        <p:nvPicPr>
          <p:cNvPr id="5" name="Content Placeholder 4">
            <a:extLst>
              <a:ext uri="{FF2B5EF4-FFF2-40B4-BE49-F238E27FC236}">
                <a16:creationId xmlns:a16="http://schemas.microsoft.com/office/drawing/2014/main" id="{5250C304-4535-4F9B-8201-7619D8BDA3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864"/>
            <a:ext cx="4267200" cy="6895666"/>
          </a:xfrm>
        </p:spPr>
      </p:pic>
    </p:spTree>
    <p:extLst>
      <p:ext uri="{BB962C8B-B14F-4D97-AF65-F5344CB8AC3E}">
        <p14:creationId xmlns:p14="http://schemas.microsoft.com/office/powerpoint/2010/main" val="330778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5B184-882A-4F7B-BB6C-454F1698F5BB}"/>
              </a:ext>
            </a:extLst>
          </p:cNvPr>
          <p:cNvSpPr>
            <a:spLocks noGrp="1"/>
          </p:cNvSpPr>
          <p:nvPr>
            <p:ph type="title"/>
          </p:nvPr>
        </p:nvSpPr>
        <p:spPr>
          <a:xfrm>
            <a:off x="112248" y="-1026694"/>
            <a:ext cx="8539089" cy="7395410"/>
          </a:xfrm>
        </p:spPr>
        <p:txBody>
          <a:bodyPr>
            <a:noAutofit/>
          </a:bodyPr>
          <a:lstStyle/>
          <a:p>
            <a:r>
              <a:rPr lang="en-US" sz="3600" dirty="0">
                <a:latin typeface="+mn-lt"/>
              </a:rPr>
              <a:t>Then one of the seraphs (Fiery Ones) flew to me with a live coal in his hand, which he had taken with tongs from the altar. With it he touched my mouth and said,</a:t>
            </a:r>
            <a:br>
              <a:rPr lang="en-US" sz="3600" dirty="0">
                <a:latin typeface="+mn-lt"/>
              </a:rPr>
            </a:br>
            <a:r>
              <a:rPr lang="en-US" sz="3600" dirty="0">
                <a:latin typeface="+mn-lt"/>
              </a:rPr>
              <a:t>"See, this has</a:t>
            </a:r>
            <a:br>
              <a:rPr lang="en-US" sz="3600" dirty="0">
                <a:latin typeface="+mn-lt"/>
              </a:rPr>
            </a:br>
            <a:r>
              <a:rPr lang="en-US" sz="3600" dirty="0">
                <a:latin typeface="+mn-lt"/>
              </a:rPr>
              <a:t>touched your </a:t>
            </a:r>
            <a:br>
              <a:rPr lang="en-US" sz="3600" dirty="0">
                <a:latin typeface="+mn-lt"/>
              </a:rPr>
            </a:br>
            <a:r>
              <a:rPr lang="en-US" sz="3600" dirty="0">
                <a:latin typeface="+mn-lt"/>
              </a:rPr>
              <a:t>lips;</a:t>
            </a:r>
            <a:r>
              <a:rPr lang="en-US" sz="3200" dirty="0">
                <a:latin typeface="+mn-lt"/>
              </a:rPr>
              <a:t> </a:t>
            </a:r>
            <a:r>
              <a:rPr lang="en-US" sz="3600" dirty="0">
                <a:latin typeface="+mn-lt"/>
              </a:rPr>
              <a:t>your</a:t>
            </a:r>
            <a:r>
              <a:rPr lang="en-US" sz="3200" dirty="0">
                <a:latin typeface="+mn-lt"/>
              </a:rPr>
              <a:t> </a:t>
            </a:r>
            <a:r>
              <a:rPr lang="en-US" sz="3600" dirty="0">
                <a:latin typeface="+mn-lt"/>
              </a:rPr>
              <a:t>guilt is </a:t>
            </a:r>
            <a:br>
              <a:rPr lang="en-US" sz="3600" dirty="0">
                <a:latin typeface="+mn-lt"/>
              </a:rPr>
            </a:br>
            <a:r>
              <a:rPr lang="en-US" sz="3600" dirty="0">
                <a:latin typeface="+mn-lt"/>
              </a:rPr>
              <a:t>taken away and </a:t>
            </a:r>
            <a:br>
              <a:rPr lang="en-US" sz="3600" dirty="0">
                <a:latin typeface="+mn-lt"/>
              </a:rPr>
            </a:br>
            <a:r>
              <a:rPr lang="en-US" sz="3600" dirty="0">
                <a:latin typeface="+mn-lt"/>
              </a:rPr>
              <a:t>your sin atoned </a:t>
            </a:r>
            <a:br>
              <a:rPr lang="en-US" sz="3600" dirty="0">
                <a:latin typeface="+mn-lt"/>
              </a:rPr>
            </a:br>
            <a:r>
              <a:rPr lang="en-US" sz="3600" dirty="0">
                <a:latin typeface="+mn-lt"/>
              </a:rPr>
              <a:t>for.“</a:t>
            </a:r>
            <a:r>
              <a:rPr lang="en-US" sz="3200" dirty="0">
                <a:latin typeface="+mn-lt"/>
              </a:rPr>
              <a:t>-</a:t>
            </a:r>
            <a:r>
              <a:rPr lang="en-US" sz="3600" dirty="0">
                <a:latin typeface="+mn-lt"/>
              </a:rPr>
              <a:t>Isaiah</a:t>
            </a:r>
            <a:r>
              <a:rPr lang="en-US" sz="2000" dirty="0">
                <a:latin typeface="+mn-lt"/>
              </a:rPr>
              <a:t> </a:t>
            </a:r>
            <a:r>
              <a:rPr lang="en-US" sz="3600" dirty="0">
                <a:latin typeface="+mn-lt"/>
              </a:rPr>
              <a:t>6:6</a:t>
            </a:r>
            <a:r>
              <a:rPr lang="en-US" sz="3200" dirty="0">
                <a:latin typeface="+mn-lt"/>
              </a:rPr>
              <a:t>-</a:t>
            </a:r>
            <a:r>
              <a:rPr lang="en-US" sz="3600" dirty="0">
                <a:latin typeface="+mn-lt"/>
              </a:rPr>
              <a:t>7</a:t>
            </a:r>
          </a:p>
        </p:txBody>
      </p:sp>
      <p:pic>
        <p:nvPicPr>
          <p:cNvPr id="5" name="Content Placeholder 4">
            <a:extLst>
              <a:ext uri="{FF2B5EF4-FFF2-40B4-BE49-F238E27FC236}">
                <a16:creationId xmlns:a16="http://schemas.microsoft.com/office/drawing/2014/main" id="{16D76BF3-30F9-430C-81C0-0B65CCE1AC29}"/>
              </a:ext>
            </a:extLst>
          </p:cNvPr>
          <p:cNvPicPr>
            <a:picLocks noGrp="1" noChangeAspect="1"/>
          </p:cNvPicPr>
          <p:nvPr>
            <p:ph idx="1"/>
          </p:nvPr>
        </p:nvPicPr>
        <p:blipFill rotWithShape="1">
          <a:blip r:embed="rId2" cstate="screen">
            <a:extLst>
              <a:ext uri="{28A0092B-C50C-407E-A947-70E740481C1C}">
                <a14:useLocalDpi xmlns:a14="http://schemas.microsoft.com/office/drawing/2010/main" val="0"/>
              </a:ext>
            </a:extLst>
          </a:blip>
          <a:srcRect/>
          <a:stretch/>
        </p:blipFill>
        <p:spPr>
          <a:xfrm>
            <a:off x="3208421" y="2197769"/>
            <a:ext cx="5935580" cy="4660232"/>
          </a:xfrm>
        </p:spPr>
      </p:pic>
    </p:spTree>
    <p:extLst>
      <p:ext uri="{BB962C8B-B14F-4D97-AF65-F5344CB8AC3E}">
        <p14:creationId xmlns:p14="http://schemas.microsoft.com/office/powerpoint/2010/main" val="279787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30288A-D995-4E36-8202-AED7AE5E791C}"/>
              </a:ext>
            </a:extLst>
          </p:cNvPr>
          <p:cNvPicPr>
            <a:picLocks noChangeAspect="1"/>
          </p:cNvPicPr>
          <p:nvPr/>
        </p:nvPicPr>
        <p:blipFill rotWithShape="1">
          <a:blip r:embed="rId2"/>
          <a:srcRect b="6250"/>
          <a:stretch/>
        </p:blipFill>
        <p:spPr>
          <a:xfrm>
            <a:off x="0" y="0"/>
            <a:ext cx="9144000" cy="6858000"/>
          </a:xfrm>
          <a:prstGeom prst="rect">
            <a:avLst/>
          </a:prstGeom>
        </p:spPr>
      </p:pic>
      <p:sp>
        <p:nvSpPr>
          <p:cNvPr id="2" name="Title 1">
            <a:extLst>
              <a:ext uri="{FF2B5EF4-FFF2-40B4-BE49-F238E27FC236}">
                <a16:creationId xmlns:a16="http://schemas.microsoft.com/office/drawing/2014/main" id="{5A9C19AC-613C-4011-97B6-5E83DBFBADD3}"/>
              </a:ext>
            </a:extLst>
          </p:cNvPr>
          <p:cNvSpPr>
            <a:spLocks noGrp="1"/>
          </p:cNvSpPr>
          <p:nvPr>
            <p:ph type="title"/>
          </p:nvPr>
        </p:nvSpPr>
        <p:spPr>
          <a:xfrm>
            <a:off x="281353" y="2963166"/>
            <a:ext cx="8732017" cy="1325563"/>
          </a:xfrm>
        </p:spPr>
        <p:txBody>
          <a:bodyPr>
            <a:noAutofit/>
          </a:bodyPr>
          <a:lstStyle/>
          <a:p>
            <a:r>
              <a:rPr lang="en-US" sz="3800" b="1" dirty="0">
                <a:latin typeface="+mn-lt"/>
              </a:rPr>
              <a:t>Then I heard the voice of the Lord saying, "Whom shall I send? And who will go for us?" And I said, "Here am I. Send me!“</a:t>
            </a:r>
            <a:br>
              <a:rPr lang="en-US" sz="3800" b="1" dirty="0">
                <a:latin typeface="+mn-lt"/>
              </a:rPr>
            </a:br>
            <a:r>
              <a:rPr lang="en-US" sz="3800" b="1" dirty="0">
                <a:latin typeface="+mn-lt"/>
              </a:rPr>
              <a:t>                                                      -Isaiah 6:8 </a:t>
            </a:r>
            <a:br>
              <a:rPr lang="en-US" sz="3800" b="1" dirty="0">
                <a:latin typeface="+mn-lt"/>
              </a:rPr>
            </a:br>
            <a:br>
              <a:rPr lang="en-US" sz="3800" b="1" dirty="0">
                <a:latin typeface="+mn-lt"/>
              </a:rPr>
            </a:br>
            <a:r>
              <a:rPr lang="en-US" sz="3800" b="1" dirty="0">
                <a:latin typeface="+mn-lt"/>
              </a:rPr>
              <a:t>Isaiah was no longer confronted by the holiness of God- as a cleansed saint, he could now dwell with the Consuming Fire! </a:t>
            </a:r>
            <a:br>
              <a:rPr lang="en-US" sz="3800" b="1" dirty="0">
                <a:latin typeface="+mn-lt"/>
              </a:rPr>
            </a:br>
            <a:r>
              <a:rPr lang="en-US" sz="3800" b="1" dirty="0">
                <a:latin typeface="+mn-lt"/>
              </a:rPr>
              <a:t>Isaiah could then see the King in His beauty as he heard the heart cry of God.</a:t>
            </a:r>
            <a:br>
              <a:rPr lang="en-US" sz="3800" b="1" dirty="0">
                <a:latin typeface="+mn-lt"/>
              </a:rPr>
            </a:br>
            <a:endParaRPr lang="en-US" sz="3800" b="1" dirty="0">
              <a:latin typeface="+mn-lt"/>
            </a:endParaRPr>
          </a:p>
        </p:txBody>
      </p:sp>
    </p:spTree>
    <p:extLst>
      <p:ext uri="{BB962C8B-B14F-4D97-AF65-F5344CB8AC3E}">
        <p14:creationId xmlns:p14="http://schemas.microsoft.com/office/powerpoint/2010/main" val="251625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TotalTime>
  <Words>1039</Words>
  <Application>Microsoft Office PowerPoint</Application>
  <PresentationFormat>On-screen Show (4:3)</PresentationFormat>
  <Paragraphs>60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SINNERS &amp; SAINTS IN ZION </vt:lpstr>
      <vt:lpstr>QUESTION: Who can dwell with the God who is a                      consuming fire?   ANSWER: Only the pure, nothing to be burned up!</vt:lpstr>
      <vt:lpstr>FIRE CAN HAVE 2 PURPOSES:    #1- Fire can burn away and cleanse.    #2- Fire can also empower. </vt:lpstr>
      <vt:lpstr>THE REQUIREMENTS TO DWELL WITH GOD THE CONSUMING FIRE:</vt:lpstr>
      <vt:lpstr>THE BLESSINGS FOR THOSE WHO DWELL WITH GOD  THE CONSUMING FIRE   “He will dwell on high; his refuge will be the mountain fortress; bread will be given him, his water will not fail. Your eyes shall see the King in His beauty, you will see the land that  is afar off.”  -Isaiah 33:16-17</vt:lpstr>
      <vt:lpstr>PowerPoint Presentation</vt:lpstr>
      <vt:lpstr>Isaiah saw the King, but he did not see the King in His beauty- Isaiah saw the King in His fiery holiness, and it confronted his sinfulness!</vt:lpstr>
      <vt:lpstr>Then one of the seraphs (Fiery Ones) flew to me with a live coal in his hand, which he had taken with tongs from the altar. With it he touched my mouth and said, "See, this has touched your  lips; your guilt is  taken away and  your sin atoned  for.“-Isaiah 6:6-7</vt:lpstr>
      <vt:lpstr>Then I heard the voice of the Lord saying, "Whom shall I send? And who will go for us?" And I said, "Here am I. Send me!“                                                       -Isaiah 6:8   Isaiah was no longer confronted by the holiness of God- as a cleansed saint, he could now dwell with the Consuming Fire!  Isaiah could then see the King in His beauty as he heard the heart cry of God. </vt:lpstr>
      <vt:lpstr>Isaiah often saw the King in His beauty as he prophesied about the life &amp; ministry of Christ</vt:lpstr>
      <vt:lpstr>PowerPoint Presentation</vt:lpstr>
      <vt:lpstr>PowerPoint Presentation</vt:lpstr>
      <vt:lpstr>“YOU WILL SEE THE LAND  THAT STRETCHES AFAR”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SINNERS &amp; SAINTS IN ZION</dc:title>
  <dc:creator>Norman</dc:creator>
  <cp:lastModifiedBy>Keem Corbe</cp:lastModifiedBy>
  <cp:revision>30</cp:revision>
  <dcterms:created xsi:type="dcterms:W3CDTF">2019-02-20T01:18:02Z</dcterms:created>
  <dcterms:modified xsi:type="dcterms:W3CDTF">2020-04-27T05:21:00Z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1006376</vt:lpwstr>
  </property>
  <property fmtid="{D5CDD505-2E9C-101B-9397-08002B2CF9AE}" name="NXPowerLiteSettings" pid="3">
    <vt:lpwstr>C7000400038000</vt:lpwstr>
  </property>
  <property fmtid="{D5CDD505-2E9C-101B-9397-08002B2CF9AE}" name="NXPowerLiteVersion" pid="4">
    <vt:lpwstr>S9.0.1</vt:lpwstr>
  </property>
</Properties>
</file>