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8" r:id="rId2"/>
    <p:sldId id="305" r:id="rId3"/>
    <p:sldId id="306" r:id="rId4"/>
    <p:sldId id="307" r:id="rId5"/>
    <p:sldId id="309" r:id="rId6"/>
    <p:sldId id="308" r:id="rId7"/>
    <p:sldId id="310" r:id="rId8"/>
    <p:sldId id="311" r:id="rId9"/>
    <p:sldId id="312" r:id="rId10"/>
    <p:sldId id="314" r:id="rId11"/>
    <p:sldId id="318" r:id="rId12"/>
    <p:sldId id="321" r:id="rId13"/>
    <p:sldId id="322" r:id="rId14"/>
    <p:sldId id="320" r:id="rId15"/>
    <p:sldId id="313" r:id="rId16"/>
    <p:sldId id="315" r:id="rId17"/>
    <p:sldId id="341" r:id="rId18"/>
    <p:sldId id="316" r:id="rId19"/>
    <p:sldId id="376" r:id="rId20"/>
    <p:sldId id="330" r:id="rId21"/>
    <p:sldId id="331" r:id="rId22"/>
    <p:sldId id="350" r:id="rId23"/>
    <p:sldId id="349" r:id="rId24"/>
    <p:sldId id="370" r:id="rId25"/>
    <p:sldId id="353" r:id="rId26"/>
    <p:sldId id="377" r:id="rId27"/>
    <p:sldId id="323" r:id="rId28"/>
    <p:sldId id="334" r:id="rId29"/>
    <p:sldId id="336" r:id="rId30"/>
    <p:sldId id="337" r:id="rId31"/>
    <p:sldId id="378" r:id="rId32"/>
    <p:sldId id="344" r:id="rId33"/>
    <p:sldId id="367" r:id="rId34"/>
    <p:sldId id="368" r:id="rId35"/>
    <p:sldId id="369" r:id="rId36"/>
    <p:sldId id="357" r:id="rId37"/>
    <p:sldId id="346" r:id="rId38"/>
    <p:sldId id="373" r:id="rId39"/>
    <p:sldId id="359" r:id="rId40"/>
    <p:sldId id="364" r:id="rId41"/>
    <p:sldId id="371" r:id="rId42"/>
    <p:sldId id="36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m Corbe" initials="KC" lastIdx="0" clrIdx="0">
    <p:extLst>
      <p:ext uri="{19B8F6BF-5375-455C-9EA6-DF929625EA0E}">
        <p15:presenceInfo xmlns:p15="http://schemas.microsoft.com/office/powerpoint/2012/main" userId="fb7d5eedcc995b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3CED5"/>
    <a:srgbClr val="A1A29D"/>
    <a:srgbClr val="5D5E59"/>
    <a:srgbClr val="776E5E"/>
    <a:srgbClr val="444442"/>
    <a:srgbClr val="747477"/>
    <a:srgbClr val="DADADA"/>
    <a:srgbClr val="DADEE1"/>
    <a:srgbClr val="9396B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94660"/>
  </p:normalViewPr>
  <p:slideViewPr>
    <p:cSldViewPr>
      <p:cViewPr>
        <p:scale>
          <a:sx n="66" d="100"/>
          <a:sy n="66" d="100"/>
        </p:scale>
        <p:origin x="1134"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0CB27-1009-428C-8AE4-3585795FC614}" type="datetimeFigureOut">
              <a:rPr lang="en-US" smtClean="0"/>
              <a:t>27-Apr-20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313B7-A10E-4FC7-95C6-5B26E1DFB05A}" type="slidenum">
              <a:rPr lang="en-US" smtClean="0"/>
              <a:t>‹#›</a:t>
            </a:fld>
            <a:endParaRPr lang="en-US"/>
          </a:p>
        </p:txBody>
      </p:sp>
    </p:spTree>
    <p:extLst>
      <p:ext uri="{BB962C8B-B14F-4D97-AF65-F5344CB8AC3E}">
        <p14:creationId xmlns:p14="http://schemas.microsoft.com/office/powerpoint/2010/main" val="24926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313B7-A10E-4FC7-95C6-5B26E1DFB05A}" type="slidenum">
              <a:rPr lang="en-US" smtClean="0"/>
              <a:t>24</a:t>
            </a:fld>
            <a:endParaRPr lang="en-US"/>
          </a:p>
        </p:txBody>
      </p:sp>
    </p:spTree>
    <p:extLst>
      <p:ext uri="{BB962C8B-B14F-4D97-AF65-F5344CB8AC3E}">
        <p14:creationId xmlns:p14="http://schemas.microsoft.com/office/powerpoint/2010/main" val="209830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B61B93-1A2E-4A68-A713-57E7F1ADF70B}"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411232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61B93-1A2E-4A68-A713-57E7F1ADF70B}"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354594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61B93-1A2E-4A68-A713-57E7F1ADF70B}"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38871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61B93-1A2E-4A68-A713-57E7F1ADF70B}"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338570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B61B93-1A2E-4A68-A713-57E7F1ADF70B}" type="datetimeFigureOut">
              <a:rPr lang="en-US" smtClean="0"/>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25913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B61B93-1A2E-4A68-A713-57E7F1ADF70B}"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146118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B61B93-1A2E-4A68-A713-57E7F1ADF70B}" type="datetimeFigureOut">
              <a:rPr lang="en-US" smtClean="0"/>
              <a:t>27-Apr-20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26885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61B93-1A2E-4A68-A713-57E7F1ADF70B}" type="datetimeFigureOut">
              <a:rPr lang="en-US" smtClean="0"/>
              <a:t>27-Apr-20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337158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61B93-1A2E-4A68-A713-57E7F1ADF70B}" type="datetimeFigureOut">
              <a:rPr lang="en-US" smtClean="0"/>
              <a:t>27-Apr-20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104393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61B93-1A2E-4A68-A713-57E7F1ADF70B}"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17715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61B93-1A2E-4A68-A713-57E7F1ADF70B}" type="datetimeFigureOut">
              <a:rPr lang="en-US" smtClean="0"/>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CE916-F628-4300-98CE-729503F2018F}" type="slidenum">
              <a:rPr lang="en-US" smtClean="0"/>
              <a:t>‹#›</a:t>
            </a:fld>
            <a:endParaRPr lang="en-US"/>
          </a:p>
        </p:txBody>
      </p:sp>
    </p:spTree>
    <p:extLst>
      <p:ext uri="{BB962C8B-B14F-4D97-AF65-F5344CB8AC3E}">
        <p14:creationId xmlns:p14="http://schemas.microsoft.com/office/powerpoint/2010/main" val="46656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61B93-1A2E-4A68-A713-57E7F1ADF70B}" type="datetimeFigureOut">
              <a:rPr lang="en-US" smtClean="0"/>
              <a:t>27-Apr-20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CE916-F628-4300-98CE-729503F2018F}" type="slidenum">
              <a:rPr lang="en-US" smtClean="0"/>
              <a:t>‹#›</a:t>
            </a:fld>
            <a:endParaRPr lang="en-US"/>
          </a:p>
        </p:txBody>
      </p:sp>
    </p:spTree>
    <p:extLst>
      <p:ext uri="{BB962C8B-B14F-4D97-AF65-F5344CB8AC3E}">
        <p14:creationId xmlns:p14="http://schemas.microsoft.com/office/powerpoint/2010/main" val="345682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arget="../media/image18.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20.pn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22.pn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arget="../media/image43.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8631D4-87A4-42E8-8A47-6D13082EE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973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52E2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5D9CA-CF9C-49D3-A786-20974DCA4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9306"/>
            <a:ext cx="5943600" cy="5028694"/>
          </a:xfrm>
          <a:prstGeom prst="rect">
            <a:avLst/>
          </a:prstGeom>
          <a:ln>
            <a:noFill/>
          </a:ln>
          <a:effectLst>
            <a:softEdge rad="112500"/>
          </a:effectLst>
        </p:spPr>
      </p:pic>
      <p:sp>
        <p:nvSpPr>
          <p:cNvPr id="7" name="TextBox 6">
            <a:extLst>
              <a:ext uri="{FF2B5EF4-FFF2-40B4-BE49-F238E27FC236}">
                <a16:creationId xmlns:a16="http://schemas.microsoft.com/office/drawing/2014/main" id="{AE95D894-3537-4473-AC71-ED8ED4992201}"/>
              </a:ext>
            </a:extLst>
          </p:cNvPr>
          <p:cNvSpPr txBox="1"/>
          <p:nvPr/>
        </p:nvSpPr>
        <p:spPr>
          <a:xfrm>
            <a:off x="0" y="74474"/>
            <a:ext cx="9144000" cy="1754326"/>
          </a:xfrm>
          <a:prstGeom prst="rect">
            <a:avLst/>
          </a:prstGeom>
          <a:noFill/>
        </p:spPr>
        <p:txBody>
          <a:bodyPr wrap="square" rtlCol="0">
            <a:spAutoFit/>
          </a:bodyPr>
          <a:lstStyle/>
          <a:p>
            <a:pPr algn="ctr"/>
            <a:r>
              <a:rPr lang="en-US" sz="3600" b="1" dirty="0">
                <a:ln w="19050">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Joshua’s army continued to camp</a:t>
            </a:r>
          </a:p>
          <a:p>
            <a:pPr algn="ctr"/>
            <a:r>
              <a:rPr lang="en-US" sz="3600" b="1" dirty="0">
                <a:ln w="19050">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at Gilgal for the 7 years they were conquering the Promised Land</a:t>
            </a:r>
            <a:endParaRPr lang="en-US" sz="3600" dirty="0">
              <a:ln w="19050">
                <a:solidFill>
                  <a:schemeClr val="tx1"/>
                </a:solidFill>
              </a:ln>
            </a:endParaRPr>
          </a:p>
        </p:txBody>
      </p:sp>
      <p:sp>
        <p:nvSpPr>
          <p:cNvPr id="5" name="TextBox 4">
            <a:extLst>
              <a:ext uri="{FF2B5EF4-FFF2-40B4-BE49-F238E27FC236}">
                <a16:creationId xmlns:a16="http://schemas.microsoft.com/office/drawing/2014/main" id="{0638C5F2-FFB8-474B-AFD2-0D169E74AA0F}"/>
              </a:ext>
            </a:extLst>
          </p:cNvPr>
          <p:cNvSpPr txBox="1"/>
          <p:nvPr/>
        </p:nvSpPr>
        <p:spPr>
          <a:xfrm>
            <a:off x="5867400" y="1905000"/>
            <a:ext cx="3200400" cy="4816703"/>
          </a:xfrm>
          <a:prstGeom prst="rect">
            <a:avLst/>
          </a:prstGeom>
          <a:noFill/>
        </p:spPr>
        <p:txBody>
          <a:bodyPr wrap="square" rtlCol="0">
            <a:spAutoFit/>
          </a:bodyPr>
          <a:lstStyle/>
          <a:p>
            <a:pPr algn="ctr"/>
            <a:r>
              <a:rPr lang="en-US" sz="35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if we want</a:t>
            </a:r>
          </a:p>
          <a:p>
            <a:pPr algn="ctr"/>
            <a:r>
              <a:rPr lang="en-US" sz="35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to conquer</a:t>
            </a:r>
          </a:p>
          <a:p>
            <a:pPr algn="ctr"/>
            <a:r>
              <a:rPr lang="en-US" sz="35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the promises</a:t>
            </a:r>
          </a:p>
          <a:p>
            <a:pPr algn="ctr"/>
            <a:r>
              <a:rPr lang="en-US" sz="35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of God</a:t>
            </a:r>
          </a:p>
          <a:p>
            <a:pPr algn="ctr"/>
            <a:r>
              <a:rPr lang="en-US" sz="35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for our lives,</a:t>
            </a:r>
          </a:p>
          <a:p>
            <a:pPr algn="ctr"/>
            <a:r>
              <a:rPr lang="en-US" sz="32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we have to live </a:t>
            </a:r>
            <a:r>
              <a:rPr lang="en-US" sz="35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at Gilgal,</a:t>
            </a:r>
          </a:p>
          <a:p>
            <a:pPr algn="ctr"/>
            <a:r>
              <a:rPr lang="en-US" sz="32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or the place of </a:t>
            </a:r>
            <a:r>
              <a:rPr lang="en-US" sz="3500" b="1" i="1" dirty="0">
                <a:ln w="1905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circumcision!</a:t>
            </a:r>
            <a:endParaRPr lang="en-US" sz="3500" i="1" dirty="0">
              <a:ln w="19050">
                <a:solidFill>
                  <a:srgbClr val="FFFF99"/>
                </a:solidFill>
              </a:ln>
              <a:solidFill>
                <a:srgbClr val="FFFF99"/>
              </a:solidFill>
            </a:endParaRPr>
          </a:p>
        </p:txBody>
      </p:sp>
    </p:spTree>
    <p:extLst>
      <p:ext uri="{BB962C8B-B14F-4D97-AF65-F5344CB8AC3E}">
        <p14:creationId xmlns:p14="http://schemas.microsoft.com/office/powerpoint/2010/main" val="301601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F7D2B-109E-4045-BAF0-0102EF37492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46716" y="2743200"/>
            <a:ext cx="4349684" cy="3847961"/>
          </a:xfrm>
          <a:prstGeom prst="rect">
            <a:avLst/>
          </a:prstGeom>
        </p:spPr>
      </p:pic>
      <p:sp>
        <p:nvSpPr>
          <p:cNvPr id="7" name="TextBox 6">
            <a:extLst>
              <a:ext uri="{FF2B5EF4-FFF2-40B4-BE49-F238E27FC236}">
                <a16:creationId xmlns:a16="http://schemas.microsoft.com/office/drawing/2014/main" id="{AE95D894-3537-4473-AC71-ED8ED4992201}"/>
              </a:ext>
            </a:extLst>
          </p:cNvPr>
          <p:cNvSpPr txBox="1"/>
          <p:nvPr/>
        </p:nvSpPr>
        <p:spPr>
          <a:xfrm>
            <a:off x="0" y="127858"/>
            <a:ext cx="9144000" cy="2800767"/>
          </a:xfrm>
          <a:prstGeom prst="rect">
            <a:avLst/>
          </a:prstGeom>
          <a:noFill/>
        </p:spPr>
        <p:txBody>
          <a:bodyPr wrap="square" rtlCol="0">
            <a:spAutoFit/>
          </a:bodyPr>
          <a:lstStyle/>
          <a:p>
            <a:pPr algn="ctr"/>
            <a:r>
              <a:rPr lang="en-US" sz="4400" b="1" dirty="0">
                <a:ln w="28575">
                  <a:solidFill>
                    <a:srgbClr val="4F381D"/>
                  </a:solidFill>
                </a:ln>
                <a:solidFill>
                  <a:srgbClr val="4F381D"/>
                </a:solidFill>
                <a:latin typeface="Century Gothic" panose="020B0502020202020204" pitchFamily="34" charset="0"/>
              </a:rPr>
              <a:t>FROM THE BEGINNING,</a:t>
            </a:r>
          </a:p>
          <a:p>
            <a:pPr algn="ctr"/>
            <a:r>
              <a:rPr lang="en-US" sz="4400" b="1" dirty="0">
                <a:ln w="28575">
                  <a:solidFill>
                    <a:srgbClr val="4F381D"/>
                  </a:solidFill>
                </a:ln>
                <a:solidFill>
                  <a:srgbClr val="4F381D"/>
                </a:solidFill>
                <a:latin typeface="Century Gothic" panose="020B0502020202020204" pitchFamily="34" charset="0"/>
              </a:rPr>
              <a:t>THE JEWS RECOGNIZED</a:t>
            </a:r>
          </a:p>
          <a:p>
            <a:pPr algn="ctr"/>
            <a:r>
              <a:rPr lang="en-US" sz="4400" b="1" dirty="0">
                <a:ln w="28575">
                  <a:solidFill>
                    <a:srgbClr val="4F381D"/>
                  </a:solidFill>
                </a:ln>
                <a:solidFill>
                  <a:srgbClr val="4F381D"/>
                </a:solidFill>
                <a:latin typeface="Century Gothic" panose="020B0502020202020204" pitchFamily="34" charset="0"/>
              </a:rPr>
              <a:t>THAT CIRCUMCISION</a:t>
            </a:r>
          </a:p>
          <a:p>
            <a:pPr algn="ctr"/>
            <a:r>
              <a:rPr lang="en-US" sz="4400" b="1" dirty="0">
                <a:ln w="28575">
                  <a:solidFill>
                    <a:srgbClr val="4F381D"/>
                  </a:solidFill>
                </a:ln>
                <a:solidFill>
                  <a:srgbClr val="4F381D"/>
                </a:solidFill>
                <a:latin typeface="Century Gothic" panose="020B0502020202020204" pitchFamily="34" charset="0"/>
              </a:rPr>
              <a:t>HAD A SPIRITUAL MEANING: </a:t>
            </a:r>
            <a:endParaRPr lang="en-US" sz="3500" b="1" i="1" dirty="0">
              <a:ln w="28575">
                <a:solidFill>
                  <a:srgbClr val="4F381D"/>
                </a:solidFill>
              </a:ln>
              <a:solidFill>
                <a:srgbClr val="4F381D"/>
              </a:solidFill>
              <a:latin typeface="Century Gothic" panose="020B0502020202020204" pitchFamily="34" charset="0"/>
            </a:endParaRPr>
          </a:p>
        </p:txBody>
      </p:sp>
      <p:sp>
        <p:nvSpPr>
          <p:cNvPr id="11" name="TextBox 10">
            <a:extLst>
              <a:ext uri="{FF2B5EF4-FFF2-40B4-BE49-F238E27FC236}">
                <a16:creationId xmlns:a16="http://schemas.microsoft.com/office/drawing/2014/main" id="{9FBB88EF-83D5-44A6-B356-8A03E5E0C885}"/>
              </a:ext>
            </a:extLst>
          </p:cNvPr>
          <p:cNvSpPr txBox="1"/>
          <p:nvPr/>
        </p:nvSpPr>
        <p:spPr>
          <a:xfrm>
            <a:off x="0" y="3360453"/>
            <a:ext cx="5486400" cy="3339376"/>
          </a:xfrm>
          <a:prstGeom prst="rect">
            <a:avLst/>
          </a:prstGeom>
          <a:noFill/>
        </p:spPr>
        <p:txBody>
          <a:bodyPr wrap="square" rtlCol="0">
            <a:spAutoFit/>
          </a:bodyPr>
          <a:lstStyle/>
          <a:p>
            <a:pPr algn="ctr"/>
            <a:r>
              <a:rPr lang="en-US" sz="2800" b="1" i="1" dirty="0">
                <a:ln w="19050">
                  <a:solidFill>
                    <a:schemeClr val="accent1">
                      <a:lumMod val="50000"/>
                    </a:schemeClr>
                  </a:solidFill>
                </a:ln>
                <a:solidFill>
                  <a:schemeClr val="accent1">
                    <a:lumMod val="50000"/>
                  </a:schemeClr>
                </a:solidFill>
                <a:latin typeface="Century Gothic" panose="020B0502020202020204" pitchFamily="34" charset="0"/>
              </a:rPr>
              <a:t>And the LORD your God</a:t>
            </a:r>
          </a:p>
          <a:p>
            <a:pPr algn="ctr"/>
            <a:r>
              <a:rPr lang="en-US" sz="2800" b="1" i="1" dirty="0">
                <a:ln w="19050">
                  <a:solidFill>
                    <a:schemeClr val="accent1">
                      <a:lumMod val="50000"/>
                    </a:schemeClr>
                  </a:solidFill>
                </a:ln>
                <a:solidFill>
                  <a:schemeClr val="accent1">
                    <a:lumMod val="50000"/>
                  </a:schemeClr>
                </a:solidFill>
                <a:latin typeface="Century Gothic" panose="020B0502020202020204" pitchFamily="34" charset="0"/>
              </a:rPr>
              <a:t>will circumcise your heart and</a:t>
            </a:r>
          </a:p>
          <a:p>
            <a:pPr algn="ctr"/>
            <a:r>
              <a:rPr lang="en-US" sz="2800" b="1" i="1" dirty="0">
                <a:ln w="19050">
                  <a:solidFill>
                    <a:schemeClr val="accent1">
                      <a:lumMod val="50000"/>
                    </a:schemeClr>
                  </a:solidFill>
                </a:ln>
                <a:solidFill>
                  <a:schemeClr val="accent1">
                    <a:lumMod val="50000"/>
                  </a:schemeClr>
                </a:solidFill>
                <a:latin typeface="Century Gothic" panose="020B0502020202020204" pitchFamily="34" charset="0"/>
              </a:rPr>
              <a:t>the heart of your descendants,</a:t>
            </a:r>
          </a:p>
          <a:p>
            <a:pPr algn="ctr"/>
            <a:r>
              <a:rPr lang="en-US" sz="2800" b="1" i="1" dirty="0">
                <a:ln w="19050">
                  <a:solidFill>
                    <a:schemeClr val="accent1">
                      <a:lumMod val="50000"/>
                    </a:schemeClr>
                  </a:solidFill>
                </a:ln>
                <a:solidFill>
                  <a:schemeClr val="accent1">
                    <a:lumMod val="50000"/>
                  </a:schemeClr>
                </a:solidFill>
                <a:latin typeface="Century Gothic" panose="020B0502020202020204" pitchFamily="34" charset="0"/>
              </a:rPr>
              <a:t>to love the LORD your God with all your heart and with all your soul, that you may live.</a:t>
            </a:r>
          </a:p>
          <a:p>
            <a:pPr algn="ctr"/>
            <a:endParaRPr lang="en-US" sz="1500" b="1" i="1" dirty="0">
              <a:ln w="19050">
                <a:solidFill>
                  <a:schemeClr val="accent1">
                    <a:lumMod val="50000"/>
                  </a:schemeClr>
                </a:solidFill>
              </a:ln>
              <a:solidFill>
                <a:schemeClr val="accent1">
                  <a:lumMod val="50000"/>
                </a:schemeClr>
              </a:solidFill>
              <a:latin typeface="Century Gothic" panose="020B0502020202020204" pitchFamily="34" charset="0"/>
            </a:endParaRPr>
          </a:p>
          <a:p>
            <a:pPr algn="r"/>
            <a:r>
              <a:rPr lang="en-US" sz="2800" b="1" i="1" dirty="0">
                <a:ln w="19050">
                  <a:solidFill>
                    <a:schemeClr val="accent1">
                      <a:lumMod val="50000"/>
                    </a:schemeClr>
                  </a:solidFill>
                </a:ln>
                <a:solidFill>
                  <a:schemeClr val="accent1">
                    <a:lumMod val="50000"/>
                  </a:schemeClr>
                </a:solidFill>
                <a:latin typeface="Century Gothic" panose="020B0502020202020204" pitchFamily="34" charset="0"/>
              </a:rPr>
              <a:t>-Deuteronomy 30:6</a:t>
            </a:r>
            <a:endParaRPr lang="en-US" sz="2800" i="1" dirty="0">
              <a:ln w="19050">
                <a:solidFill>
                  <a:schemeClr val="accent1">
                    <a:lumMod val="50000"/>
                  </a:schemeClr>
                </a:solidFill>
              </a:ln>
              <a:solidFill>
                <a:schemeClr val="accent1">
                  <a:lumMod val="50000"/>
                </a:schemeClr>
              </a:solidFill>
            </a:endParaRPr>
          </a:p>
        </p:txBody>
      </p:sp>
    </p:spTree>
    <p:extLst>
      <p:ext uri="{BB962C8B-B14F-4D97-AF65-F5344CB8AC3E}">
        <p14:creationId xmlns:p14="http://schemas.microsoft.com/office/powerpoint/2010/main" val="14979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F7D01A-9E82-4E7D-A343-D6BA0CE4B455}"/>
              </a:ext>
            </a:extLst>
          </p:cNvPr>
          <p:cNvSpPr txBox="1"/>
          <p:nvPr/>
        </p:nvSpPr>
        <p:spPr>
          <a:xfrm>
            <a:off x="0" y="127858"/>
            <a:ext cx="9144000" cy="3170099"/>
          </a:xfrm>
          <a:prstGeom prst="rect">
            <a:avLst/>
          </a:prstGeom>
          <a:noFill/>
        </p:spPr>
        <p:txBody>
          <a:bodyPr wrap="square" rtlCol="0">
            <a:spAutoFit/>
          </a:bodyPr>
          <a:lstStyle/>
          <a:p>
            <a:pPr algn="ctr"/>
            <a:r>
              <a:rPr lang="en-US" sz="4000" b="1" dirty="0">
                <a:ln w="28575">
                  <a:solidFill>
                    <a:schemeClr val="tx1">
                      <a:lumMod val="75000"/>
                      <a:lumOff val="25000"/>
                    </a:schemeClr>
                  </a:solidFill>
                </a:ln>
                <a:solidFill>
                  <a:schemeClr val="tx1">
                    <a:lumMod val="75000"/>
                    <a:lumOff val="25000"/>
                  </a:schemeClr>
                </a:solidFill>
                <a:latin typeface="Century Gothic" panose="020B0502020202020204" pitchFamily="34" charset="0"/>
              </a:rPr>
              <a:t>THE CUTTING AWAY OF FLESH IN THE SURGERY OF CIRCUMCISION SIGNIFIED THAT WE NEED TO HAVE OUR FLESHLY DESIRES AND LUSTS REMOVED FROM OUR LIVES!</a:t>
            </a:r>
            <a:endParaRPr lang="en-US" sz="3200" b="1" i="1" dirty="0">
              <a:ln w="28575">
                <a:solidFill>
                  <a:schemeClr val="tx1">
                    <a:lumMod val="75000"/>
                    <a:lumOff val="25000"/>
                  </a:schemeClr>
                </a:solidFill>
              </a:ln>
              <a:solidFill>
                <a:schemeClr val="tx1">
                  <a:lumMod val="75000"/>
                  <a:lumOff val="25000"/>
                </a:schemeClr>
              </a:solidFill>
              <a:latin typeface="Century Gothic" panose="020B0502020202020204" pitchFamily="34" charset="0"/>
            </a:endParaRPr>
          </a:p>
        </p:txBody>
      </p:sp>
      <p:pic>
        <p:nvPicPr>
          <p:cNvPr id="8" name="Picture 7">
            <a:extLst>
              <a:ext uri="{FF2B5EF4-FFF2-40B4-BE49-F238E27FC236}">
                <a16:creationId xmlns:a16="http://schemas.microsoft.com/office/drawing/2014/main" id="{35AF2706-878E-4835-A66F-76507DB2523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3297956"/>
            <a:ext cx="3657600" cy="3577589"/>
          </a:xfrm>
          <a:prstGeom prst="rect">
            <a:avLst/>
          </a:prstGeom>
        </p:spPr>
      </p:pic>
      <p:sp>
        <p:nvSpPr>
          <p:cNvPr id="9" name="TextBox 8">
            <a:extLst>
              <a:ext uri="{FF2B5EF4-FFF2-40B4-BE49-F238E27FC236}">
                <a16:creationId xmlns:a16="http://schemas.microsoft.com/office/drawing/2014/main" id="{29D823A5-938E-45A2-A4DE-DD4F8ED547A0}"/>
              </a:ext>
            </a:extLst>
          </p:cNvPr>
          <p:cNvSpPr txBox="1"/>
          <p:nvPr/>
        </p:nvSpPr>
        <p:spPr>
          <a:xfrm>
            <a:off x="3429000" y="3657600"/>
            <a:ext cx="5410200" cy="3108543"/>
          </a:xfrm>
          <a:prstGeom prst="rect">
            <a:avLst/>
          </a:prstGeom>
          <a:noFill/>
        </p:spPr>
        <p:txBody>
          <a:bodyPr wrap="square" rtlCol="0">
            <a:spAutoFit/>
          </a:bodyPr>
          <a:lstStyle/>
          <a:p>
            <a:pPr algn="ctr"/>
            <a:r>
              <a:rPr lang="en-US" sz="3600" b="1" i="1" dirty="0">
                <a:ln w="19050">
                  <a:solidFill>
                    <a:srgbClr val="4F381D"/>
                  </a:solidFill>
                </a:ln>
                <a:solidFill>
                  <a:srgbClr val="4F381D"/>
                </a:solidFill>
                <a:latin typeface="Century Gothic" panose="020B0502020202020204" pitchFamily="34" charset="0"/>
              </a:rPr>
              <a:t>“Therefore circumcise the foreskin of</a:t>
            </a:r>
          </a:p>
          <a:p>
            <a:pPr algn="ctr"/>
            <a:r>
              <a:rPr lang="en-US" sz="3600" b="1" i="1" dirty="0">
                <a:ln w="19050">
                  <a:solidFill>
                    <a:srgbClr val="4F381D"/>
                  </a:solidFill>
                </a:ln>
                <a:solidFill>
                  <a:srgbClr val="4F381D"/>
                </a:solidFill>
                <a:latin typeface="Century Gothic" panose="020B0502020202020204" pitchFamily="34" charset="0"/>
              </a:rPr>
              <a:t>your heart, and be</a:t>
            </a:r>
          </a:p>
          <a:p>
            <a:pPr algn="ctr"/>
            <a:r>
              <a:rPr lang="en-US" sz="3600" b="1" i="1" dirty="0">
                <a:ln w="19050">
                  <a:solidFill>
                    <a:srgbClr val="4F381D"/>
                  </a:solidFill>
                </a:ln>
                <a:solidFill>
                  <a:srgbClr val="4F381D"/>
                </a:solidFill>
                <a:latin typeface="Century Gothic" panose="020B0502020202020204" pitchFamily="34" charset="0"/>
              </a:rPr>
              <a:t>stiff-necked no longer.”</a:t>
            </a:r>
          </a:p>
          <a:p>
            <a:pPr algn="ctr"/>
            <a:endParaRPr lang="en-US" sz="2000" b="1" i="1" dirty="0">
              <a:ln w="19050">
                <a:solidFill>
                  <a:srgbClr val="4F381D"/>
                </a:solidFill>
              </a:ln>
              <a:solidFill>
                <a:srgbClr val="4F381D"/>
              </a:solidFill>
              <a:latin typeface="Century Gothic" panose="020B0502020202020204" pitchFamily="34" charset="0"/>
            </a:endParaRPr>
          </a:p>
          <a:p>
            <a:pPr algn="r"/>
            <a:r>
              <a:rPr lang="en-US" sz="3200" b="1" i="1" dirty="0">
                <a:ln w="19050">
                  <a:solidFill>
                    <a:srgbClr val="4F381D"/>
                  </a:solidFill>
                </a:ln>
                <a:solidFill>
                  <a:srgbClr val="4F381D"/>
                </a:solidFill>
                <a:latin typeface="Century Gothic" panose="020B0502020202020204" pitchFamily="34" charset="0"/>
              </a:rPr>
              <a:t>-Deuteronomy 10:16</a:t>
            </a:r>
            <a:endParaRPr lang="en-US" sz="3200" i="1" dirty="0">
              <a:ln w="19050">
                <a:solidFill>
                  <a:srgbClr val="4F381D"/>
                </a:solidFill>
              </a:ln>
              <a:solidFill>
                <a:srgbClr val="4F381D"/>
              </a:solidFill>
            </a:endParaRPr>
          </a:p>
        </p:txBody>
      </p:sp>
    </p:spTree>
    <p:extLst>
      <p:ext uri="{BB962C8B-B14F-4D97-AF65-F5344CB8AC3E}">
        <p14:creationId xmlns:p14="http://schemas.microsoft.com/office/powerpoint/2010/main" val="1445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F2706-878E-4835-A66F-76507DB2523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3297956"/>
            <a:ext cx="3657600" cy="3577589"/>
          </a:xfrm>
          <a:prstGeom prst="rect">
            <a:avLst/>
          </a:prstGeom>
        </p:spPr>
      </p:pic>
      <p:sp>
        <p:nvSpPr>
          <p:cNvPr id="9" name="TextBox 8">
            <a:extLst>
              <a:ext uri="{FF2B5EF4-FFF2-40B4-BE49-F238E27FC236}">
                <a16:creationId xmlns:a16="http://schemas.microsoft.com/office/drawing/2014/main" id="{29D823A5-938E-45A2-A4DE-DD4F8ED547A0}"/>
              </a:ext>
            </a:extLst>
          </p:cNvPr>
          <p:cNvSpPr txBox="1"/>
          <p:nvPr/>
        </p:nvSpPr>
        <p:spPr>
          <a:xfrm>
            <a:off x="3581400" y="3657600"/>
            <a:ext cx="5410200" cy="3108543"/>
          </a:xfrm>
          <a:prstGeom prst="rect">
            <a:avLst/>
          </a:prstGeom>
          <a:noFill/>
        </p:spPr>
        <p:txBody>
          <a:bodyPr wrap="square" rtlCol="0">
            <a:spAutoFit/>
          </a:bodyPr>
          <a:lstStyle/>
          <a:p>
            <a:pPr algn="ctr"/>
            <a:r>
              <a:rPr lang="en-US" sz="3600" b="1" i="1" dirty="0">
                <a:ln w="19050">
                  <a:solidFill>
                    <a:srgbClr val="4F381D"/>
                  </a:solidFill>
                </a:ln>
                <a:solidFill>
                  <a:srgbClr val="4F381D"/>
                </a:solidFill>
                <a:latin typeface="Century Gothic" panose="020B0502020202020204" pitchFamily="34" charset="0"/>
              </a:rPr>
              <a:t>“…putting off the body of the sins of the flesh, by the circumcision</a:t>
            </a:r>
          </a:p>
          <a:p>
            <a:pPr algn="ctr"/>
            <a:r>
              <a:rPr lang="en-US" sz="3600" b="1" i="1" dirty="0">
                <a:ln w="19050">
                  <a:solidFill>
                    <a:srgbClr val="4F381D"/>
                  </a:solidFill>
                </a:ln>
                <a:solidFill>
                  <a:srgbClr val="4F381D"/>
                </a:solidFill>
                <a:latin typeface="Century Gothic" panose="020B0502020202020204" pitchFamily="34" charset="0"/>
              </a:rPr>
              <a:t>of Christ,” </a:t>
            </a:r>
          </a:p>
          <a:p>
            <a:pPr algn="ctr"/>
            <a:endParaRPr lang="en-US" sz="2000" b="1" i="1" dirty="0">
              <a:ln w="19050">
                <a:solidFill>
                  <a:srgbClr val="4F381D"/>
                </a:solidFill>
              </a:ln>
              <a:solidFill>
                <a:srgbClr val="4F381D"/>
              </a:solidFill>
              <a:latin typeface="Century Gothic" panose="020B0502020202020204" pitchFamily="34" charset="0"/>
            </a:endParaRPr>
          </a:p>
          <a:p>
            <a:pPr algn="r"/>
            <a:r>
              <a:rPr lang="en-US" sz="3200" b="1" i="1" dirty="0">
                <a:ln w="19050">
                  <a:solidFill>
                    <a:srgbClr val="4F381D"/>
                  </a:solidFill>
                </a:ln>
                <a:solidFill>
                  <a:srgbClr val="4F381D"/>
                </a:solidFill>
                <a:latin typeface="Century Gothic" panose="020B0502020202020204" pitchFamily="34" charset="0"/>
              </a:rPr>
              <a:t>-Colossians 2:11</a:t>
            </a:r>
            <a:endParaRPr lang="en-US" sz="3200" i="1" dirty="0">
              <a:ln w="19050">
                <a:solidFill>
                  <a:srgbClr val="4F381D"/>
                </a:solidFill>
              </a:ln>
              <a:solidFill>
                <a:srgbClr val="4F381D"/>
              </a:solidFill>
            </a:endParaRPr>
          </a:p>
        </p:txBody>
      </p:sp>
      <p:sp>
        <p:nvSpPr>
          <p:cNvPr id="5" name="TextBox 4">
            <a:extLst>
              <a:ext uri="{FF2B5EF4-FFF2-40B4-BE49-F238E27FC236}">
                <a16:creationId xmlns:a16="http://schemas.microsoft.com/office/drawing/2014/main" id="{632DAD0B-B807-4536-86EC-3D010F19445C}"/>
              </a:ext>
            </a:extLst>
          </p:cNvPr>
          <p:cNvSpPr txBox="1"/>
          <p:nvPr/>
        </p:nvSpPr>
        <p:spPr>
          <a:xfrm>
            <a:off x="0" y="127858"/>
            <a:ext cx="9144000" cy="3170099"/>
          </a:xfrm>
          <a:prstGeom prst="rect">
            <a:avLst/>
          </a:prstGeom>
          <a:noFill/>
        </p:spPr>
        <p:txBody>
          <a:bodyPr wrap="square" rtlCol="0">
            <a:spAutoFit/>
          </a:bodyPr>
          <a:lstStyle/>
          <a:p>
            <a:pPr algn="ctr"/>
            <a:r>
              <a:rPr lang="en-US" sz="4000" b="1" dirty="0">
                <a:ln w="28575">
                  <a:solidFill>
                    <a:schemeClr val="tx1">
                      <a:lumMod val="75000"/>
                      <a:lumOff val="25000"/>
                    </a:schemeClr>
                  </a:solidFill>
                </a:ln>
                <a:solidFill>
                  <a:schemeClr val="tx1">
                    <a:lumMod val="75000"/>
                    <a:lumOff val="25000"/>
                  </a:schemeClr>
                </a:solidFill>
                <a:latin typeface="Century Gothic" panose="020B0502020202020204" pitchFamily="34" charset="0"/>
              </a:rPr>
              <a:t>THE CUTTING AWAY OF FLESH IN THE SURGERY OF CIRCUMCISION SIGNIFIED THAT WE NEED TO HAVE OUR FLESHLY DESIRES AND LUSTS REMOVED FROM OUR LIVES!</a:t>
            </a:r>
            <a:endParaRPr lang="en-US" sz="3200" b="1" i="1" dirty="0">
              <a:ln w="28575">
                <a:solidFill>
                  <a:schemeClr val="tx1">
                    <a:lumMod val="75000"/>
                    <a:lumOff val="25000"/>
                  </a:schemeClr>
                </a:solidFill>
              </a:ln>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3747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485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539F52-31B2-40AE-BA0D-110AAEF793A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3200399"/>
            <a:ext cx="5105399" cy="3657601"/>
          </a:xfrm>
          <a:prstGeom prst="rect">
            <a:avLst/>
          </a:prstGeom>
          <a:ln>
            <a:noFill/>
          </a:ln>
          <a:effectLst>
            <a:softEdge rad="112500"/>
          </a:effectLst>
        </p:spPr>
      </p:pic>
      <p:pic>
        <p:nvPicPr>
          <p:cNvPr id="7" name="Picture 6">
            <a:extLst>
              <a:ext uri="{FF2B5EF4-FFF2-40B4-BE49-F238E27FC236}">
                <a16:creationId xmlns:a16="http://schemas.microsoft.com/office/drawing/2014/main" id="{31BA9CA7-C764-4F49-A7AF-E46B573B6D1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5181599" cy="3886200"/>
          </a:xfrm>
          <a:prstGeom prst="rect">
            <a:avLst/>
          </a:prstGeom>
          <a:ln>
            <a:noFill/>
          </a:ln>
          <a:effectLst>
            <a:softEdge rad="112500"/>
          </a:effectLst>
        </p:spPr>
      </p:pic>
      <p:sp>
        <p:nvSpPr>
          <p:cNvPr id="8" name="TextBox 7">
            <a:extLst>
              <a:ext uri="{FF2B5EF4-FFF2-40B4-BE49-F238E27FC236}">
                <a16:creationId xmlns:a16="http://schemas.microsoft.com/office/drawing/2014/main" id="{B23A8C13-E95C-471F-9E00-1C42AFA7711E}"/>
              </a:ext>
            </a:extLst>
          </p:cNvPr>
          <p:cNvSpPr txBox="1"/>
          <p:nvPr/>
        </p:nvSpPr>
        <p:spPr>
          <a:xfrm>
            <a:off x="4953000" y="228600"/>
            <a:ext cx="4190999" cy="6370975"/>
          </a:xfrm>
          <a:prstGeom prst="rect">
            <a:avLst/>
          </a:prstGeom>
          <a:noFill/>
        </p:spPr>
        <p:txBody>
          <a:bodyPr wrap="square" rtlCol="0">
            <a:spAutoFit/>
          </a:bodyPr>
          <a:lstStyle/>
          <a:p>
            <a:pPr algn="ctr"/>
            <a:r>
              <a:rPr lang="en-US" sz="3400" dirty="0">
                <a:ln w="28575">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Just after the Israelites crossed the Jordan River they were all circumcised. Crossing the Jordan spiritually signifies that we are crucified with Christ, and that</a:t>
            </a:r>
          </a:p>
          <a:p>
            <a:pPr algn="ctr"/>
            <a:r>
              <a:rPr lang="en-US" sz="3400" dirty="0">
                <a:ln w="28575">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will produce a circumcised heart!</a:t>
            </a:r>
            <a:endParaRPr lang="en-US" sz="3400" dirty="0">
              <a:ln w="28575">
                <a:solidFill>
                  <a:schemeClr val="tx1"/>
                </a:solidFill>
              </a:ln>
            </a:endParaRPr>
          </a:p>
        </p:txBody>
      </p:sp>
      <p:sp>
        <p:nvSpPr>
          <p:cNvPr id="2" name="TextBox 1">
            <a:extLst>
              <a:ext uri="{FF2B5EF4-FFF2-40B4-BE49-F238E27FC236}">
                <a16:creationId xmlns:a16="http://schemas.microsoft.com/office/drawing/2014/main" id="{CE90F4C1-E238-44F7-A7AC-43DEE6FE4F56}"/>
              </a:ext>
            </a:extLst>
          </p:cNvPr>
          <p:cNvSpPr txBox="1"/>
          <p:nvPr/>
        </p:nvSpPr>
        <p:spPr>
          <a:xfrm>
            <a:off x="228600" y="3276600"/>
            <a:ext cx="4648198" cy="584775"/>
          </a:xfrm>
          <a:prstGeom prst="rect">
            <a:avLst/>
          </a:prstGeom>
          <a:noFill/>
        </p:spPr>
        <p:txBody>
          <a:bodyPr wrap="square" rtlCol="0">
            <a:spAutoFit/>
          </a:bodyPr>
          <a:lstStyle/>
          <a:p>
            <a:pPr algn="ctr"/>
            <a:r>
              <a:rPr lang="en-US" sz="3200" b="1" dirty="0">
                <a:ln w="12700">
                  <a:solidFill>
                    <a:schemeClr val="tx1"/>
                  </a:solidFill>
                </a:ln>
                <a:solidFill>
                  <a:schemeClr val="bg1"/>
                </a:solidFill>
              </a:rPr>
              <a:t>CROSSING THE JORDAN</a:t>
            </a:r>
          </a:p>
        </p:txBody>
      </p:sp>
      <p:sp>
        <p:nvSpPr>
          <p:cNvPr id="3" name="TextBox 2">
            <a:extLst>
              <a:ext uri="{FF2B5EF4-FFF2-40B4-BE49-F238E27FC236}">
                <a16:creationId xmlns:a16="http://schemas.microsoft.com/office/drawing/2014/main" id="{5F75002D-A29C-43D5-9404-1137EF8C8493}"/>
              </a:ext>
            </a:extLst>
          </p:cNvPr>
          <p:cNvSpPr txBox="1"/>
          <p:nvPr/>
        </p:nvSpPr>
        <p:spPr>
          <a:xfrm>
            <a:off x="304800" y="6248400"/>
            <a:ext cx="4419600" cy="584775"/>
          </a:xfrm>
          <a:prstGeom prst="rect">
            <a:avLst/>
          </a:prstGeom>
          <a:noFill/>
        </p:spPr>
        <p:txBody>
          <a:bodyPr wrap="square" rtlCol="0">
            <a:spAutoFit/>
          </a:bodyPr>
          <a:lstStyle/>
          <a:p>
            <a:pPr algn="ctr"/>
            <a:r>
              <a:rPr lang="en-US" sz="3200" b="1" dirty="0">
                <a:ln w="9525">
                  <a:solidFill>
                    <a:schemeClr val="tx1"/>
                  </a:solidFill>
                </a:ln>
                <a:solidFill>
                  <a:schemeClr val="bg1"/>
                </a:solidFill>
              </a:rPr>
              <a:t>CIRCUMCISED AT GILGAL</a:t>
            </a:r>
          </a:p>
        </p:txBody>
      </p:sp>
    </p:spTree>
    <p:extLst>
      <p:ext uri="{BB962C8B-B14F-4D97-AF65-F5344CB8AC3E}">
        <p14:creationId xmlns:p14="http://schemas.microsoft.com/office/powerpoint/2010/main" val="7404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95D894-3537-4473-AC71-ED8ED4992201}"/>
              </a:ext>
            </a:extLst>
          </p:cNvPr>
          <p:cNvSpPr txBox="1"/>
          <p:nvPr/>
        </p:nvSpPr>
        <p:spPr>
          <a:xfrm>
            <a:off x="2057400" y="304800"/>
            <a:ext cx="6858000" cy="1631216"/>
          </a:xfrm>
          <a:prstGeom prst="rect">
            <a:avLst/>
          </a:prstGeom>
          <a:noFill/>
        </p:spPr>
        <p:txBody>
          <a:bodyPr wrap="square" rtlCol="0">
            <a:spAutoFit/>
          </a:bodyPr>
          <a:lstStyle/>
          <a:p>
            <a:r>
              <a:rPr lang="en-US" sz="3600" b="1" dirty="0">
                <a:ln w="28575">
                  <a:solidFill>
                    <a:srgbClr val="4F381D"/>
                  </a:solidFill>
                </a:ln>
                <a:solidFill>
                  <a:srgbClr val="4F381D"/>
                </a:solidFill>
                <a:effectLst/>
                <a:latin typeface="Century Gothic" panose="020B0502020202020204" pitchFamily="34" charset="0"/>
              </a:rPr>
              <a:t>IN THE OLD TESTAMENT</a:t>
            </a:r>
          </a:p>
          <a:p>
            <a:pPr marL="342900"/>
            <a:r>
              <a:rPr lang="en-US" sz="3200" i="1" dirty="0">
                <a:ln w="28575">
                  <a:solidFill>
                    <a:srgbClr val="4F381D"/>
                  </a:solidFill>
                </a:ln>
                <a:solidFill>
                  <a:srgbClr val="4F381D"/>
                </a:solidFill>
                <a:effectLst/>
              </a:rPr>
              <a:t>every male Jew had to be circumcised to be one of God’s people</a:t>
            </a:r>
          </a:p>
        </p:txBody>
      </p:sp>
      <p:pic>
        <p:nvPicPr>
          <p:cNvPr id="3" name="Picture 2">
            <a:extLst>
              <a:ext uri="{FF2B5EF4-FFF2-40B4-BE49-F238E27FC236}">
                <a16:creationId xmlns:a16="http://schemas.microsoft.com/office/drawing/2014/main" id="{97A8C3D1-3698-440C-BD16-97AB1164F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47643">
            <a:off x="152400" y="209655"/>
            <a:ext cx="2038124" cy="2152545"/>
          </a:xfrm>
          <a:prstGeom prst="rect">
            <a:avLst/>
          </a:prstGeom>
        </p:spPr>
      </p:pic>
      <p:pic>
        <p:nvPicPr>
          <p:cNvPr id="5" name="Picture 4">
            <a:extLst>
              <a:ext uri="{FF2B5EF4-FFF2-40B4-BE49-F238E27FC236}">
                <a16:creationId xmlns:a16="http://schemas.microsoft.com/office/drawing/2014/main" id="{85968A5E-B107-43ED-8300-2E3683A6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8716">
            <a:off x="6965851" y="1874309"/>
            <a:ext cx="2299383" cy="2299383"/>
          </a:xfrm>
          <a:prstGeom prst="rect">
            <a:avLst/>
          </a:prstGeom>
        </p:spPr>
      </p:pic>
      <p:sp>
        <p:nvSpPr>
          <p:cNvPr id="8" name="TextBox 7">
            <a:extLst>
              <a:ext uri="{FF2B5EF4-FFF2-40B4-BE49-F238E27FC236}">
                <a16:creationId xmlns:a16="http://schemas.microsoft.com/office/drawing/2014/main" id="{F9EC9E54-FD3C-48D8-A449-38362475AAF0}"/>
              </a:ext>
            </a:extLst>
          </p:cNvPr>
          <p:cNvSpPr txBox="1"/>
          <p:nvPr/>
        </p:nvSpPr>
        <p:spPr>
          <a:xfrm>
            <a:off x="1981200" y="2233937"/>
            <a:ext cx="5867400" cy="1631216"/>
          </a:xfrm>
          <a:prstGeom prst="rect">
            <a:avLst/>
          </a:prstGeom>
          <a:noFill/>
        </p:spPr>
        <p:txBody>
          <a:bodyPr wrap="square" rtlCol="0">
            <a:spAutoFit/>
          </a:bodyPr>
          <a:lstStyle/>
          <a:p>
            <a:r>
              <a:rPr lang="en-US" sz="3600" b="1" dirty="0">
                <a:ln w="28575">
                  <a:solidFill>
                    <a:srgbClr val="4F381D"/>
                  </a:solidFill>
                </a:ln>
                <a:solidFill>
                  <a:srgbClr val="4F381D"/>
                </a:solidFill>
                <a:effectLst/>
                <a:latin typeface="Century Gothic" panose="020B0502020202020204" pitchFamily="34" charset="0"/>
              </a:rPr>
              <a:t>IN THE NEW TESTAMENT</a:t>
            </a:r>
          </a:p>
          <a:p>
            <a:pPr marL="342900"/>
            <a:r>
              <a:rPr lang="en-US" sz="3200" i="1" dirty="0">
                <a:ln w="28575">
                  <a:solidFill>
                    <a:srgbClr val="4F381D"/>
                  </a:solidFill>
                </a:ln>
                <a:solidFill>
                  <a:srgbClr val="4F381D"/>
                </a:solidFill>
                <a:effectLst/>
              </a:rPr>
              <a:t>every Christian needs to be spiritually circumcised!</a:t>
            </a:r>
          </a:p>
        </p:txBody>
      </p:sp>
      <p:sp>
        <p:nvSpPr>
          <p:cNvPr id="9" name="TextBox 8">
            <a:extLst>
              <a:ext uri="{FF2B5EF4-FFF2-40B4-BE49-F238E27FC236}">
                <a16:creationId xmlns:a16="http://schemas.microsoft.com/office/drawing/2014/main" id="{851F8C02-C2D1-4348-A7D8-7D289683921F}"/>
              </a:ext>
            </a:extLst>
          </p:cNvPr>
          <p:cNvSpPr txBox="1"/>
          <p:nvPr/>
        </p:nvSpPr>
        <p:spPr>
          <a:xfrm>
            <a:off x="228600" y="4343400"/>
            <a:ext cx="8686800" cy="2585323"/>
          </a:xfrm>
          <a:prstGeom prst="rect">
            <a:avLst/>
          </a:prstGeom>
          <a:noFill/>
        </p:spPr>
        <p:txBody>
          <a:bodyPr wrap="square" rtlCol="0">
            <a:spAutoFit/>
          </a:bodyPr>
          <a:lstStyle/>
          <a:p>
            <a:pPr algn="ctr"/>
            <a:r>
              <a:rPr lang="en-US" sz="27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“For he is not a Jew who is one outwardly, nor is circumcision that which is outward in the flesh; but he is a Jew who is one inwardly; and circumcision is that of the heart, in the Spirit, not in the letter; whose praise is not from men but from God.”</a:t>
            </a:r>
          </a:p>
          <a:p>
            <a:pPr algn="r"/>
            <a:r>
              <a:rPr lang="en-US" sz="27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 </a:t>
            </a:r>
            <a:r>
              <a:rPr lang="en-US" sz="2700" b="1" dirty="0">
                <a:ln w="12700">
                  <a:solidFill>
                    <a:schemeClr val="accent2">
                      <a:lumMod val="75000"/>
                    </a:schemeClr>
                  </a:solidFill>
                </a:ln>
                <a:solidFill>
                  <a:schemeClr val="accent2">
                    <a:lumMod val="75000"/>
                  </a:schemeClr>
                </a:solidFill>
                <a:latin typeface="Century Gothic" panose="020B0502020202020204" pitchFamily="34" charset="0"/>
                <a:cs typeface="Calibri" panose="020F0502020204030204" pitchFamily="34" charset="0"/>
              </a:rPr>
              <a:t>Romans 2:28-29 </a:t>
            </a:r>
            <a:endParaRPr lang="en-US" sz="2700" i="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24340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95D894-3537-4473-AC71-ED8ED4992201}"/>
              </a:ext>
            </a:extLst>
          </p:cNvPr>
          <p:cNvSpPr txBox="1"/>
          <p:nvPr/>
        </p:nvSpPr>
        <p:spPr>
          <a:xfrm>
            <a:off x="2057400" y="304800"/>
            <a:ext cx="6858000" cy="1631216"/>
          </a:xfrm>
          <a:prstGeom prst="rect">
            <a:avLst/>
          </a:prstGeom>
          <a:noFill/>
        </p:spPr>
        <p:txBody>
          <a:bodyPr wrap="square" rtlCol="0">
            <a:spAutoFit/>
          </a:bodyPr>
          <a:lstStyle/>
          <a:p>
            <a:r>
              <a:rPr lang="en-US" sz="3600" b="1" dirty="0">
                <a:ln w="28575">
                  <a:solidFill>
                    <a:srgbClr val="4F381D"/>
                  </a:solidFill>
                </a:ln>
                <a:solidFill>
                  <a:srgbClr val="4F381D"/>
                </a:solidFill>
                <a:effectLst/>
                <a:latin typeface="Century Gothic" panose="020B0502020202020204" pitchFamily="34" charset="0"/>
              </a:rPr>
              <a:t>IN THE OLD TESTAMENT</a:t>
            </a:r>
          </a:p>
          <a:p>
            <a:pPr marL="342900"/>
            <a:r>
              <a:rPr lang="en-US" sz="3200" i="1" dirty="0">
                <a:ln w="28575">
                  <a:solidFill>
                    <a:srgbClr val="4F381D"/>
                  </a:solidFill>
                </a:ln>
                <a:solidFill>
                  <a:srgbClr val="4F381D"/>
                </a:solidFill>
                <a:effectLst/>
              </a:rPr>
              <a:t>every male Jew had to be circumcised to be one of God’s people</a:t>
            </a:r>
          </a:p>
        </p:txBody>
      </p:sp>
      <p:pic>
        <p:nvPicPr>
          <p:cNvPr id="3" name="Picture 2">
            <a:extLst>
              <a:ext uri="{FF2B5EF4-FFF2-40B4-BE49-F238E27FC236}">
                <a16:creationId xmlns:a16="http://schemas.microsoft.com/office/drawing/2014/main" id="{97A8C3D1-3698-440C-BD16-97AB1164F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47643">
            <a:off x="152400" y="209655"/>
            <a:ext cx="2038124" cy="2152545"/>
          </a:xfrm>
          <a:prstGeom prst="rect">
            <a:avLst/>
          </a:prstGeom>
        </p:spPr>
      </p:pic>
      <p:pic>
        <p:nvPicPr>
          <p:cNvPr id="5" name="Picture 4">
            <a:extLst>
              <a:ext uri="{FF2B5EF4-FFF2-40B4-BE49-F238E27FC236}">
                <a16:creationId xmlns:a16="http://schemas.microsoft.com/office/drawing/2014/main" id="{85968A5E-B107-43ED-8300-2E3683A6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8716">
            <a:off x="6965851" y="1874309"/>
            <a:ext cx="2299383" cy="2299383"/>
          </a:xfrm>
          <a:prstGeom prst="rect">
            <a:avLst/>
          </a:prstGeom>
        </p:spPr>
      </p:pic>
      <p:sp>
        <p:nvSpPr>
          <p:cNvPr id="8" name="TextBox 7">
            <a:extLst>
              <a:ext uri="{FF2B5EF4-FFF2-40B4-BE49-F238E27FC236}">
                <a16:creationId xmlns:a16="http://schemas.microsoft.com/office/drawing/2014/main" id="{F9EC9E54-FD3C-48D8-A449-38362475AAF0}"/>
              </a:ext>
            </a:extLst>
          </p:cNvPr>
          <p:cNvSpPr txBox="1"/>
          <p:nvPr/>
        </p:nvSpPr>
        <p:spPr>
          <a:xfrm>
            <a:off x="1981200" y="2233937"/>
            <a:ext cx="5867400" cy="1631216"/>
          </a:xfrm>
          <a:prstGeom prst="rect">
            <a:avLst/>
          </a:prstGeom>
          <a:noFill/>
        </p:spPr>
        <p:txBody>
          <a:bodyPr wrap="square" rtlCol="0">
            <a:spAutoFit/>
          </a:bodyPr>
          <a:lstStyle/>
          <a:p>
            <a:r>
              <a:rPr lang="en-US" sz="3600" b="1" dirty="0">
                <a:ln w="28575">
                  <a:solidFill>
                    <a:srgbClr val="4F381D"/>
                  </a:solidFill>
                </a:ln>
                <a:solidFill>
                  <a:srgbClr val="4F381D"/>
                </a:solidFill>
                <a:effectLst/>
                <a:latin typeface="Century Gothic" panose="020B0502020202020204" pitchFamily="34" charset="0"/>
              </a:rPr>
              <a:t>IN THE NEW TESTAMENT</a:t>
            </a:r>
          </a:p>
          <a:p>
            <a:pPr marL="342900"/>
            <a:r>
              <a:rPr lang="en-US" sz="3200" i="1" dirty="0">
                <a:ln w="28575">
                  <a:solidFill>
                    <a:srgbClr val="4F381D"/>
                  </a:solidFill>
                </a:ln>
                <a:solidFill>
                  <a:srgbClr val="4F381D"/>
                </a:solidFill>
                <a:effectLst/>
              </a:rPr>
              <a:t>every Christian needs to be spiritually circumcised!</a:t>
            </a:r>
          </a:p>
        </p:txBody>
      </p:sp>
      <p:sp>
        <p:nvSpPr>
          <p:cNvPr id="9" name="TextBox 8">
            <a:extLst>
              <a:ext uri="{FF2B5EF4-FFF2-40B4-BE49-F238E27FC236}">
                <a16:creationId xmlns:a16="http://schemas.microsoft.com/office/drawing/2014/main" id="{851F8C02-C2D1-4348-A7D8-7D289683921F}"/>
              </a:ext>
            </a:extLst>
          </p:cNvPr>
          <p:cNvSpPr txBox="1"/>
          <p:nvPr/>
        </p:nvSpPr>
        <p:spPr>
          <a:xfrm>
            <a:off x="228600" y="4343400"/>
            <a:ext cx="8686800" cy="1985159"/>
          </a:xfrm>
          <a:prstGeom prst="rect">
            <a:avLst/>
          </a:prstGeom>
          <a:noFill/>
        </p:spPr>
        <p:txBody>
          <a:bodyPr wrap="square" rtlCol="0">
            <a:spAutoFit/>
          </a:bodyPr>
          <a:lstStyle/>
          <a:p>
            <a:pPr algn="ctr"/>
            <a:endParaRPr lang="en-US" sz="27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endParaRPr>
          </a:p>
          <a:p>
            <a:pPr algn="ctr"/>
            <a:r>
              <a:rPr lang="en-US" sz="32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“…putting off the body of the sins of the flesh by the circumcision of Christ”</a:t>
            </a:r>
          </a:p>
          <a:p>
            <a:pPr algn="r"/>
            <a:r>
              <a:rPr lang="en-US" sz="3200" b="1" dirty="0">
                <a:ln w="12700">
                  <a:solidFill>
                    <a:schemeClr val="accent2">
                      <a:lumMod val="75000"/>
                    </a:schemeClr>
                  </a:solidFill>
                </a:ln>
                <a:solidFill>
                  <a:schemeClr val="accent2">
                    <a:lumMod val="75000"/>
                  </a:schemeClr>
                </a:solidFill>
                <a:latin typeface="Century Gothic" panose="020B0502020202020204" pitchFamily="34" charset="0"/>
                <a:cs typeface="Calibri" panose="020F0502020204030204" pitchFamily="34" charset="0"/>
              </a:rPr>
              <a:t>– Colossians </a:t>
            </a:r>
            <a:r>
              <a:rPr lang="en-US" sz="32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2:11 </a:t>
            </a:r>
          </a:p>
        </p:txBody>
      </p:sp>
    </p:spTree>
    <p:extLst>
      <p:ext uri="{BB962C8B-B14F-4D97-AF65-F5344CB8AC3E}">
        <p14:creationId xmlns:p14="http://schemas.microsoft.com/office/powerpoint/2010/main" val="274679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4747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C81F-0174-49E4-BD92-D4DCFC9782F1}"/>
              </a:ext>
            </a:extLst>
          </p:cNvPr>
          <p:cNvSpPr>
            <a:spLocks noGrp="1"/>
          </p:cNvSpPr>
          <p:nvPr>
            <p:ph type="title"/>
          </p:nvPr>
        </p:nvSpPr>
        <p:spPr>
          <a:xfrm>
            <a:off x="0" y="0"/>
            <a:ext cx="4206523" cy="6629400"/>
          </a:xfrm>
        </p:spPr>
        <p:txBody>
          <a:bodyPr>
            <a:normAutofit fontScale="90000"/>
          </a:bodyPr>
          <a:lstStyle/>
          <a:p>
            <a:r>
              <a:rPr lang="en-US" b="1" dirty="0">
                <a:solidFill>
                  <a:schemeClr val="bg1"/>
                </a:solidFill>
                <a:effectLst>
                  <a:glow rad="139700">
                    <a:schemeClr val="tx1">
                      <a:alpha val="40000"/>
                    </a:schemeClr>
                  </a:glow>
                  <a:outerShdw blurRad="38100" dist="38100" dir="2700000" algn="tl">
                    <a:srgbClr val="000000">
                      <a:alpha val="43137"/>
                    </a:srgbClr>
                  </a:outerShdw>
                </a:effectLst>
              </a:rPr>
              <a:t>Does our carnal, adamic nature like to have the sins of the flesh cut away?</a:t>
            </a:r>
            <a:br>
              <a:rPr lang="en-US" b="1" dirty="0">
                <a:solidFill>
                  <a:schemeClr val="bg1"/>
                </a:solidFill>
                <a:effectLst>
                  <a:glow rad="139700">
                    <a:schemeClr val="tx1">
                      <a:alpha val="40000"/>
                    </a:schemeClr>
                  </a:glow>
                  <a:outerShdw blurRad="38100" dist="38100" dir="2700000" algn="tl">
                    <a:srgbClr val="000000">
                      <a:alpha val="43137"/>
                    </a:srgbClr>
                  </a:outerShdw>
                </a:effectLst>
              </a:rPr>
            </a:br>
            <a:br>
              <a:rPr lang="en-US" b="1" dirty="0">
                <a:solidFill>
                  <a:schemeClr val="bg1"/>
                </a:solidFill>
                <a:effectLst>
                  <a:glow rad="139700">
                    <a:schemeClr val="tx1">
                      <a:alpha val="40000"/>
                    </a:schemeClr>
                  </a:glow>
                  <a:outerShdw blurRad="38100" dist="38100" dir="2700000" algn="tl">
                    <a:srgbClr val="000000">
                      <a:alpha val="43137"/>
                    </a:srgbClr>
                  </a:outerShdw>
                </a:effectLst>
              </a:rPr>
            </a:br>
            <a:r>
              <a:rPr lang="en-US" b="1" dirty="0">
                <a:solidFill>
                  <a:schemeClr val="bg1"/>
                </a:solidFill>
                <a:effectLst>
                  <a:glow rad="139700">
                    <a:schemeClr val="tx1">
                      <a:alpha val="40000"/>
                    </a:schemeClr>
                  </a:glow>
                  <a:outerShdw blurRad="38100" dist="38100" dir="2700000" algn="tl">
                    <a:srgbClr val="000000">
                      <a:alpha val="43137"/>
                    </a:srgbClr>
                  </a:outerShdw>
                </a:effectLst>
              </a:rPr>
              <a:t>-No more than a baby likes to have his flesh cut away in circumcision!</a:t>
            </a:r>
          </a:p>
        </p:txBody>
      </p:sp>
      <p:pic>
        <p:nvPicPr>
          <p:cNvPr id="5" name="Content Placeholder 4">
            <a:extLst>
              <a:ext uri="{FF2B5EF4-FFF2-40B4-BE49-F238E27FC236}">
                <a16:creationId xmlns:a16="http://schemas.microsoft.com/office/drawing/2014/main" id="{E99D8790-8E61-444C-9F72-0F81CC154575}"/>
              </a:ext>
            </a:extLst>
          </p:cNvPr>
          <p:cNvPicPr>
            <a:picLocks noGrp="1" noChangeAspect="1"/>
          </p:cNvPicPr>
          <p:nvPr>
            <p:ph idx="1"/>
          </p:nvPr>
        </p:nvPicPr>
        <p:blipFill rotWithShape="1">
          <a:blip r:embed="rId2"/>
          <a:srcRect b="2736"/>
          <a:stretch/>
        </p:blipFill>
        <p:spPr>
          <a:xfrm>
            <a:off x="4206523" y="1"/>
            <a:ext cx="4937477" cy="6858000"/>
          </a:xfrm>
          <a:prstGeom prst="rect">
            <a:avLst/>
          </a:prstGeom>
          <a:ln>
            <a:noFill/>
          </a:ln>
          <a:effectLst>
            <a:softEdge rad="112500"/>
          </a:effectLst>
        </p:spPr>
      </p:pic>
    </p:spTree>
    <p:extLst>
      <p:ext uri="{BB962C8B-B14F-4D97-AF65-F5344CB8AC3E}">
        <p14:creationId xmlns:p14="http://schemas.microsoft.com/office/powerpoint/2010/main" val="59657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F8C02-C2D1-4348-A7D8-7D289683921F}"/>
              </a:ext>
            </a:extLst>
          </p:cNvPr>
          <p:cNvSpPr txBox="1"/>
          <p:nvPr/>
        </p:nvSpPr>
        <p:spPr>
          <a:xfrm>
            <a:off x="152400" y="2971800"/>
            <a:ext cx="8991600" cy="3539430"/>
          </a:xfrm>
          <a:prstGeom prst="rect">
            <a:avLst/>
          </a:prstGeom>
          <a:noFill/>
        </p:spPr>
        <p:txBody>
          <a:bodyPr wrap="square" rtlCol="0">
            <a:spAutoFit/>
          </a:bodyPr>
          <a:lstStyle/>
          <a:p>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“…without holiness no one will see</a:t>
            </a:r>
          </a:p>
          <a:p>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the Lord.” – Hebrews12:14</a:t>
            </a:r>
          </a:p>
          <a:p>
            <a:endPar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endParaRPr>
          </a:p>
          <a:p>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“If you love Me,</a:t>
            </a:r>
          </a:p>
          <a:p>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keep My commandments.” </a:t>
            </a:r>
            <a:r>
              <a:rPr lang="en-US" sz="2800" b="1" dirty="0">
                <a:ln w="12700">
                  <a:solidFill>
                    <a:schemeClr val="accent2">
                      <a:lumMod val="75000"/>
                    </a:schemeClr>
                  </a:solidFill>
                </a:ln>
                <a:solidFill>
                  <a:schemeClr val="accent2">
                    <a:lumMod val="75000"/>
                  </a:schemeClr>
                </a:solidFill>
                <a:latin typeface="Century Gothic" panose="020B0502020202020204" pitchFamily="34" charset="0"/>
                <a:cs typeface="Calibri" panose="020F0502020204030204" pitchFamily="34" charset="0"/>
              </a:rPr>
              <a:t>– </a:t>
            </a:r>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John 14:15</a:t>
            </a:r>
          </a:p>
          <a:p>
            <a:endPar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endParaRPr>
          </a:p>
          <a:p>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“Be perfect, therefore, as your heavenly Father</a:t>
            </a:r>
          </a:p>
          <a:p>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is perfect.” </a:t>
            </a:r>
            <a:r>
              <a:rPr lang="en-US" sz="2800" b="1" dirty="0">
                <a:ln w="12700">
                  <a:solidFill>
                    <a:schemeClr val="accent2">
                      <a:lumMod val="75000"/>
                    </a:schemeClr>
                  </a:solidFill>
                </a:ln>
                <a:solidFill>
                  <a:schemeClr val="accent2">
                    <a:lumMod val="75000"/>
                  </a:schemeClr>
                </a:solidFill>
                <a:latin typeface="Century Gothic" panose="020B0502020202020204" pitchFamily="34" charset="0"/>
                <a:cs typeface="Calibri" panose="020F0502020204030204" pitchFamily="34" charset="0"/>
              </a:rPr>
              <a:t>– </a:t>
            </a:r>
            <a:r>
              <a:rPr lang="en-US" sz="2800" b="1" dirty="0">
                <a:ln w="12700">
                  <a:solidFill>
                    <a:schemeClr val="accent2">
                      <a:lumMod val="75000"/>
                    </a:schemeClr>
                  </a:solidFill>
                </a:ln>
                <a:solidFill>
                  <a:schemeClr val="accent2">
                    <a:lumMod val="75000"/>
                  </a:schemeClr>
                </a:solidFill>
                <a:effectLst/>
                <a:latin typeface="Century Gothic" panose="020B0502020202020204" pitchFamily="34" charset="0"/>
                <a:cs typeface="Calibri" panose="020F0502020204030204" pitchFamily="34" charset="0"/>
              </a:rPr>
              <a:t>Matthew 5:48</a:t>
            </a:r>
          </a:p>
        </p:txBody>
      </p:sp>
      <p:pic>
        <p:nvPicPr>
          <p:cNvPr id="10" name="Picture 9">
            <a:extLst>
              <a:ext uri="{FF2B5EF4-FFF2-40B4-BE49-F238E27FC236}">
                <a16:creationId xmlns:a16="http://schemas.microsoft.com/office/drawing/2014/main" id="{79CE1908-7599-4E49-97FB-1E172140EA0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19749" y="2737321"/>
            <a:ext cx="2748051" cy="2520479"/>
          </a:xfrm>
          <a:prstGeom prst="rect">
            <a:avLst/>
          </a:prstGeom>
        </p:spPr>
      </p:pic>
      <p:sp>
        <p:nvSpPr>
          <p:cNvPr id="11" name="TextBox 10">
            <a:extLst>
              <a:ext uri="{FF2B5EF4-FFF2-40B4-BE49-F238E27FC236}">
                <a16:creationId xmlns:a16="http://schemas.microsoft.com/office/drawing/2014/main" id="{9FBB88EF-83D5-44A6-B356-8A03E5E0C885}"/>
              </a:ext>
            </a:extLst>
          </p:cNvPr>
          <p:cNvSpPr txBox="1"/>
          <p:nvPr/>
        </p:nvSpPr>
        <p:spPr>
          <a:xfrm>
            <a:off x="1" y="1421249"/>
            <a:ext cx="9143998" cy="1169551"/>
          </a:xfrm>
          <a:prstGeom prst="rect">
            <a:avLst/>
          </a:prstGeom>
          <a:noFill/>
        </p:spPr>
        <p:txBody>
          <a:bodyPr wrap="square" rtlCol="0">
            <a:spAutoFit/>
          </a:bodyPr>
          <a:lstStyle/>
          <a:p>
            <a:pPr algn="ctr"/>
            <a:r>
              <a:rPr lang="en-US" sz="3500" b="1" dirty="0">
                <a:ln w="19050">
                  <a:solidFill>
                    <a:schemeClr val="tx1"/>
                  </a:solidFill>
                </a:ln>
                <a:effectLst/>
                <a:latin typeface="Century Gothic" panose="020B0502020202020204" pitchFamily="34" charset="0"/>
              </a:rPr>
              <a:t>- is not optional for the Christian:</a:t>
            </a:r>
          </a:p>
          <a:p>
            <a:pPr algn="ctr"/>
            <a:r>
              <a:rPr lang="en-US" sz="3500" b="1" dirty="0">
                <a:ln w="19050">
                  <a:solidFill>
                    <a:schemeClr val="tx1"/>
                  </a:solidFill>
                </a:ln>
                <a:effectLst/>
                <a:latin typeface="Century Gothic" panose="020B0502020202020204" pitchFamily="34" charset="0"/>
              </a:rPr>
              <a:t>it is a </a:t>
            </a:r>
            <a:r>
              <a:rPr lang="en-US" sz="3500" b="1" u="sng" dirty="0">
                <a:ln w="19050">
                  <a:solidFill>
                    <a:schemeClr val="tx1"/>
                  </a:solidFill>
                </a:ln>
                <a:effectLst/>
                <a:latin typeface="Century Gothic" panose="020B0502020202020204" pitchFamily="34" charset="0"/>
              </a:rPr>
              <a:t>requirement</a:t>
            </a:r>
            <a:r>
              <a:rPr lang="en-US" sz="3500" b="1" dirty="0">
                <a:ln w="19050">
                  <a:solidFill>
                    <a:schemeClr val="tx1"/>
                  </a:solidFill>
                </a:ln>
                <a:effectLst/>
                <a:latin typeface="Century Gothic" panose="020B0502020202020204" pitchFamily="34" charset="0"/>
              </a:rPr>
              <a:t> of Christ!</a:t>
            </a:r>
            <a:endParaRPr lang="en-US" sz="3500" i="1" dirty="0">
              <a:ln w="19050">
                <a:solidFill>
                  <a:schemeClr val="tx1"/>
                </a:solidFill>
              </a:ln>
              <a:effectLst/>
            </a:endParaRPr>
          </a:p>
        </p:txBody>
      </p:sp>
      <p:sp>
        <p:nvSpPr>
          <p:cNvPr id="12" name="TextBox 11">
            <a:extLst>
              <a:ext uri="{FF2B5EF4-FFF2-40B4-BE49-F238E27FC236}">
                <a16:creationId xmlns:a16="http://schemas.microsoft.com/office/drawing/2014/main" id="{29EC292C-109D-478B-8D23-78B4E870235A}"/>
              </a:ext>
            </a:extLst>
          </p:cNvPr>
          <p:cNvSpPr txBox="1"/>
          <p:nvPr/>
        </p:nvSpPr>
        <p:spPr>
          <a:xfrm>
            <a:off x="228601" y="127858"/>
            <a:ext cx="8686800" cy="1323439"/>
          </a:xfrm>
          <a:prstGeom prst="rect">
            <a:avLst/>
          </a:prstGeom>
          <a:noFill/>
        </p:spPr>
        <p:txBody>
          <a:bodyPr wrap="square" rtlCol="0">
            <a:spAutoFit/>
          </a:bodyPr>
          <a:lstStyle/>
          <a:p>
            <a:pPr algn="ctr"/>
            <a:r>
              <a:rPr lang="en-US" sz="4400" b="1" dirty="0">
                <a:ln w="28575">
                  <a:solidFill>
                    <a:srgbClr val="4F381D"/>
                  </a:solidFill>
                </a:ln>
                <a:solidFill>
                  <a:srgbClr val="4F381D"/>
                </a:solidFill>
                <a:effectLst/>
                <a:latin typeface="Century Gothic" panose="020B0502020202020204" pitchFamily="34" charset="0"/>
              </a:rPr>
              <a:t>CIRCUMCISION</a:t>
            </a:r>
            <a:r>
              <a:rPr lang="en-US" sz="4400" b="1" dirty="0">
                <a:ln w="28575">
                  <a:solidFill>
                    <a:schemeClr val="tx1"/>
                  </a:solidFill>
                </a:ln>
                <a:effectLst/>
                <a:latin typeface="Century Gothic" panose="020B0502020202020204" pitchFamily="34" charset="0"/>
              </a:rPr>
              <a:t> </a:t>
            </a:r>
            <a:r>
              <a:rPr lang="en-US" sz="3600" b="1" dirty="0">
                <a:ln w="28575">
                  <a:solidFill>
                    <a:schemeClr val="tx1"/>
                  </a:solidFill>
                </a:ln>
                <a:effectLst/>
                <a:latin typeface="Century Gothic" panose="020B0502020202020204" pitchFamily="34" charset="0"/>
              </a:rPr>
              <a:t>OF THE </a:t>
            </a:r>
            <a:r>
              <a:rPr lang="en-US" sz="4400" b="1" dirty="0">
                <a:ln w="28575">
                  <a:solidFill>
                    <a:srgbClr val="C00000"/>
                  </a:solidFill>
                </a:ln>
                <a:solidFill>
                  <a:srgbClr val="C00000"/>
                </a:solidFill>
                <a:effectLst/>
                <a:latin typeface="Century Gothic" panose="020B0502020202020204" pitchFamily="34" charset="0"/>
              </a:rPr>
              <a:t>HEART</a:t>
            </a:r>
          </a:p>
          <a:p>
            <a:pPr algn="ctr"/>
            <a:r>
              <a:rPr lang="en-US" sz="3500" b="1" i="1" dirty="0">
                <a:ln w="19050">
                  <a:solidFill>
                    <a:schemeClr val="tx1"/>
                  </a:solidFill>
                </a:ln>
                <a:latin typeface="Century Gothic" panose="020B0502020202020204" pitchFamily="34" charset="0"/>
              </a:rPr>
              <a:t>putting off the sins of the flesh</a:t>
            </a:r>
            <a:endParaRPr lang="en-US" sz="3500" b="1" i="1" dirty="0">
              <a:ln w="19050">
                <a:solidFill>
                  <a:srgbClr val="C00000"/>
                </a:solidFill>
              </a:ln>
              <a:solidFill>
                <a:srgbClr val="C00000"/>
              </a:solidFill>
              <a:effectLst/>
              <a:latin typeface="Century Gothic" panose="020B0502020202020204" pitchFamily="34" charset="0"/>
            </a:endParaRPr>
          </a:p>
        </p:txBody>
      </p:sp>
    </p:spTree>
    <p:extLst>
      <p:ext uri="{BB962C8B-B14F-4D97-AF65-F5344CB8AC3E}">
        <p14:creationId xmlns:p14="http://schemas.microsoft.com/office/powerpoint/2010/main" val="39511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848A1-B125-4543-B841-9C90B5766146}"/>
              </a:ext>
            </a:extLst>
          </p:cNvPr>
          <p:cNvPicPr>
            <a:picLocks noChangeAspect="1"/>
          </p:cNvPicPr>
          <p:nvPr/>
        </p:nvPicPr>
        <p:blipFill>
          <a:blip r:embed="rId2"/>
          <a:stretch>
            <a:fillRect/>
          </a:stretch>
        </p:blipFill>
        <p:spPr>
          <a:xfrm>
            <a:off x="1" y="0"/>
            <a:ext cx="9143998" cy="6857999"/>
          </a:xfrm>
          <a:prstGeom prst="rect">
            <a:avLst/>
          </a:prstGeom>
        </p:spPr>
      </p:pic>
    </p:spTree>
    <p:extLst>
      <p:ext uri="{BB962C8B-B14F-4D97-AF65-F5344CB8AC3E}">
        <p14:creationId xmlns:p14="http://schemas.microsoft.com/office/powerpoint/2010/main" val="92098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2F4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E6314B-73AE-4B47-9623-2B52F90177A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41691" y="1906726"/>
            <a:ext cx="3644509" cy="4919319"/>
          </a:xfrm>
          <a:prstGeom prst="rect">
            <a:avLst/>
          </a:prstGeom>
          <a:ln>
            <a:noFill/>
          </a:ln>
          <a:effectLst>
            <a:softEdge rad="112500"/>
          </a:effectLst>
        </p:spPr>
      </p:pic>
      <p:sp>
        <p:nvSpPr>
          <p:cNvPr id="7" name="TextBox 6">
            <a:extLst>
              <a:ext uri="{FF2B5EF4-FFF2-40B4-BE49-F238E27FC236}">
                <a16:creationId xmlns:a16="http://schemas.microsoft.com/office/drawing/2014/main" id="{AE95D894-3537-4473-AC71-ED8ED4992201}"/>
              </a:ext>
            </a:extLst>
          </p:cNvPr>
          <p:cNvSpPr txBox="1"/>
          <p:nvPr/>
        </p:nvSpPr>
        <p:spPr>
          <a:xfrm>
            <a:off x="241690" y="150674"/>
            <a:ext cx="8749909" cy="1754326"/>
          </a:xfrm>
          <a:prstGeom prst="rect">
            <a:avLst/>
          </a:prstGeom>
          <a:noFill/>
        </p:spPr>
        <p:txBody>
          <a:bodyPr wrap="square" rtlCol="0">
            <a:spAutoFit/>
          </a:bodyPr>
          <a:lstStyle/>
          <a:p>
            <a:r>
              <a:rPr lang="en-US" sz="3600" b="1" dirty="0">
                <a:ln w="28575">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CIRCUMCISION WAS THE FIRST AND MAIN REQUIREMENT OF GOD FOR HIS</a:t>
            </a:r>
            <a:br>
              <a:rPr lang="en-US" sz="3600" b="1" dirty="0">
                <a:ln w="28575">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br>
            <a:r>
              <a:rPr lang="en-US" sz="3600" b="1" dirty="0">
                <a:ln w="28575">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OLD TESTAMENT PEOPLE:</a:t>
            </a:r>
            <a:endParaRPr lang="en-US" sz="3600" dirty="0"/>
          </a:p>
        </p:txBody>
      </p:sp>
      <p:sp>
        <p:nvSpPr>
          <p:cNvPr id="13" name="TextBox 12">
            <a:extLst>
              <a:ext uri="{FF2B5EF4-FFF2-40B4-BE49-F238E27FC236}">
                <a16:creationId xmlns:a16="http://schemas.microsoft.com/office/drawing/2014/main" id="{03893197-5A79-4EDA-B01D-7ED9963F70B3}"/>
              </a:ext>
            </a:extLst>
          </p:cNvPr>
          <p:cNvSpPr txBox="1"/>
          <p:nvPr/>
        </p:nvSpPr>
        <p:spPr>
          <a:xfrm>
            <a:off x="3886200" y="2077283"/>
            <a:ext cx="5257800" cy="4247317"/>
          </a:xfrm>
          <a:prstGeom prst="rect">
            <a:avLst/>
          </a:prstGeom>
          <a:noFill/>
        </p:spPr>
        <p:txBody>
          <a:bodyPr wrap="square" rtlCol="0">
            <a:spAutoFit/>
          </a:bodyPr>
          <a:lstStyle/>
          <a:p>
            <a:r>
              <a:rPr lang="en-US" sz="3000" b="1" i="1" dirty="0">
                <a:ln w="1270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This is My covenant which you shall keep… Every male child among you shall be circumcised…. And the uncircumcised male child….that person shall be cut off from his people; he has broken My covenant.“ </a:t>
            </a:r>
            <a:r>
              <a:rPr lang="en-US" sz="2800" b="1" i="1" dirty="0">
                <a:ln w="12700">
                  <a:solidFill>
                    <a:srgbClr val="FFFF99"/>
                  </a:solidFill>
                </a:ln>
                <a:solidFill>
                  <a:srgbClr val="FFFF99"/>
                </a:solidFill>
                <a:effectLst>
                  <a:glow rad="63500">
                    <a:schemeClr val="tx1">
                      <a:alpha val="40000"/>
                    </a:schemeClr>
                  </a:glow>
                  <a:outerShdw blurRad="38100" dist="38100" dir="2700000" algn="tl">
                    <a:srgbClr val="000000">
                      <a:alpha val="43137"/>
                    </a:srgbClr>
                  </a:outerShdw>
                </a:effectLst>
                <a:latin typeface="Century Gothic" panose="020B0502020202020204" pitchFamily="34" charset="0"/>
              </a:rPr>
              <a:t>-Gen.17:10 &amp; 14</a:t>
            </a:r>
          </a:p>
        </p:txBody>
      </p:sp>
    </p:spTree>
    <p:extLst>
      <p:ext uri="{BB962C8B-B14F-4D97-AF65-F5344CB8AC3E}">
        <p14:creationId xmlns:p14="http://schemas.microsoft.com/office/powerpoint/2010/main" val="2496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32CE-6D05-4000-B145-3BE0E372E1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6F862C-8003-4518-A5DA-BDC9FB924A5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746155E-5970-4165-90F8-C1F08ABAA37A}"/>
              </a:ext>
            </a:extLst>
          </p:cNvPr>
          <p:cNvPicPr>
            <a:picLocks noChangeAspect="1"/>
          </p:cNvPicPr>
          <p:nvPr/>
        </p:nvPicPr>
        <p:blipFill>
          <a:blip r:embed="rId2"/>
          <a:stretch>
            <a:fillRect/>
          </a:stretch>
        </p:blipFill>
        <p:spPr>
          <a:xfrm>
            <a:off x="0" y="-1"/>
            <a:ext cx="9144000" cy="6858001"/>
          </a:xfrm>
          <a:prstGeom prst="rect">
            <a:avLst/>
          </a:prstGeom>
        </p:spPr>
      </p:pic>
      <p:pic>
        <p:nvPicPr>
          <p:cNvPr id="5" name="Picture 4">
            <a:extLst>
              <a:ext uri="{FF2B5EF4-FFF2-40B4-BE49-F238E27FC236}">
                <a16:creationId xmlns:a16="http://schemas.microsoft.com/office/drawing/2014/main" id="{AD2842FB-F287-4FC5-A025-D77F0DCD36D7}"/>
              </a:ext>
            </a:extLst>
          </p:cNvPr>
          <p:cNvPicPr>
            <a:picLocks noChangeAspect="1"/>
          </p:cNvPicPr>
          <p:nvPr/>
        </p:nvPicPr>
        <p:blipFill>
          <a:blip r:embed="rId3"/>
          <a:stretch>
            <a:fillRect/>
          </a:stretch>
        </p:blipFill>
        <p:spPr>
          <a:xfrm>
            <a:off x="5029200" y="1167422"/>
            <a:ext cx="859611" cy="664522"/>
          </a:xfrm>
          <a:prstGeom prst="rect">
            <a:avLst/>
          </a:prstGeom>
        </p:spPr>
      </p:pic>
    </p:spTree>
    <p:extLst>
      <p:ext uri="{BB962C8B-B14F-4D97-AF65-F5344CB8AC3E}">
        <p14:creationId xmlns:p14="http://schemas.microsoft.com/office/powerpoint/2010/main" val="337988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C0E9-118B-4106-882E-1FA8A7D42FB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728333-1A56-4A65-BC02-E02153D954A6}"/>
              </a:ext>
            </a:extLst>
          </p:cNvPr>
          <p:cNvPicPr>
            <a:picLocks noGrp="1" noChangeAspect="1"/>
          </p:cNvPicPr>
          <p:nvPr>
            <p:ph idx="1"/>
          </p:nvPr>
        </p:nvPicPr>
        <p:blipFill>
          <a:blip r:embed="rId2"/>
          <a:stretch>
            <a:fillRect/>
          </a:stretch>
        </p:blipFill>
        <p:spPr>
          <a:xfrm>
            <a:off x="0" y="-152400"/>
            <a:ext cx="9138708" cy="6854031"/>
          </a:xfrm>
          <a:prstGeom prst="rect">
            <a:avLst/>
          </a:prstGeom>
        </p:spPr>
      </p:pic>
      <p:pic>
        <p:nvPicPr>
          <p:cNvPr id="5" name="Picture 4">
            <a:extLst>
              <a:ext uri="{FF2B5EF4-FFF2-40B4-BE49-F238E27FC236}">
                <a16:creationId xmlns:a16="http://schemas.microsoft.com/office/drawing/2014/main" id="{E71D881A-5336-4FCB-A66F-193485126C52}"/>
              </a:ext>
            </a:extLst>
          </p:cNvPr>
          <p:cNvPicPr>
            <a:picLocks noChangeAspect="1"/>
          </p:cNvPicPr>
          <p:nvPr/>
        </p:nvPicPr>
        <p:blipFill>
          <a:blip r:embed="rId3"/>
          <a:stretch>
            <a:fillRect/>
          </a:stretch>
        </p:blipFill>
        <p:spPr>
          <a:xfrm>
            <a:off x="5029200" y="990600"/>
            <a:ext cx="859611" cy="664495"/>
          </a:xfrm>
          <a:prstGeom prst="rect">
            <a:avLst/>
          </a:prstGeom>
        </p:spPr>
      </p:pic>
    </p:spTree>
    <p:extLst>
      <p:ext uri="{BB962C8B-B14F-4D97-AF65-F5344CB8AC3E}">
        <p14:creationId xmlns:p14="http://schemas.microsoft.com/office/powerpoint/2010/main" val="203584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7466-CFED-4215-9A79-1DE30606C1E6}"/>
              </a:ext>
            </a:extLst>
          </p:cNvPr>
          <p:cNvSpPr>
            <a:spLocks noGrp="1"/>
          </p:cNvSpPr>
          <p:nvPr>
            <p:ph type="title"/>
          </p:nvPr>
        </p:nvSpPr>
        <p:spPr/>
        <p:txBody>
          <a:bodyPr>
            <a:normAutofit fontScale="90000"/>
          </a:bodyPr>
          <a:lstStyle/>
          <a:p>
            <a:r>
              <a:rPr lang="en-US" b="1" dirty="0">
                <a:ln w="12700">
                  <a:solidFill>
                    <a:schemeClr val="bg1"/>
                  </a:solidFill>
                </a:ln>
                <a:solidFill>
                  <a:schemeClr val="bg1"/>
                </a:solidFill>
              </a:rPr>
              <a:t>A “Perfect” baby has no responsibilities- just drink and sleep!</a:t>
            </a:r>
          </a:p>
        </p:txBody>
      </p:sp>
      <p:pic>
        <p:nvPicPr>
          <p:cNvPr id="5" name="Content Placeholder 4">
            <a:extLst>
              <a:ext uri="{FF2B5EF4-FFF2-40B4-BE49-F238E27FC236}">
                <a16:creationId xmlns:a16="http://schemas.microsoft.com/office/drawing/2014/main" id="{42C884AD-CEFC-433A-96C9-032F67F102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864870" cy="3913837"/>
          </a:xfrm>
        </p:spPr>
      </p:pic>
      <p:sp>
        <p:nvSpPr>
          <p:cNvPr id="6" name="TextBox 5">
            <a:extLst>
              <a:ext uri="{FF2B5EF4-FFF2-40B4-BE49-F238E27FC236}">
                <a16:creationId xmlns:a16="http://schemas.microsoft.com/office/drawing/2014/main" id="{EE73388D-C3F5-4EED-9D3E-73A3672D077E}"/>
              </a:ext>
            </a:extLst>
          </p:cNvPr>
          <p:cNvSpPr txBox="1"/>
          <p:nvPr/>
        </p:nvSpPr>
        <p:spPr>
          <a:xfrm>
            <a:off x="76200" y="5715000"/>
            <a:ext cx="8991600" cy="1077218"/>
          </a:xfrm>
          <a:prstGeom prst="rect">
            <a:avLst/>
          </a:prstGeom>
          <a:noFill/>
        </p:spPr>
        <p:txBody>
          <a:bodyPr wrap="square" rtlCol="0">
            <a:spAutoFit/>
          </a:bodyPr>
          <a:lstStyle/>
          <a:p>
            <a:pPr algn="ctr"/>
            <a:r>
              <a:rPr lang="en-US" sz="3200" b="1" dirty="0">
                <a:ln w="12700">
                  <a:solidFill>
                    <a:schemeClr val="bg1"/>
                  </a:solidFill>
                </a:ln>
                <a:solidFill>
                  <a:schemeClr val="bg1"/>
                </a:solidFill>
              </a:rPr>
              <a:t>Yet a growing young child will have to learn self-control, and how to handle growing  responsibilities</a:t>
            </a:r>
          </a:p>
        </p:txBody>
      </p:sp>
    </p:spTree>
    <p:extLst>
      <p:ext uri="{BB962C8B-B14F-4D97-AF65-F5344CB8AC3E}">
        <p14:creationId xmlns:p14="http://schemas.microsoft.com/office/powerpoint/2010/main" val="50228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81D6-EA32-4020-ABE6-6BE729D69CC3}"/>
              </a:ext>
            </a:extLst>
          </p:cNvPr>
          <p:cNvSpPr>
            <a:spLocks noGrp="1"/>
          </p:cNvSpPr>
          <p:nvPr>
            <p:ph type="title"/>
          </p:nvPr>
        </p:nvSpPr>
        <p:spPr>
          <a:xfrm>
            <a:off x="152400" y="76200"/>
            <a:ext cx="8839200" cy="1143000"/>
          </a:xfrm>
        </p:spPr>
        <p:txBody>
          <a:bodyPr>
            <a:normAutofit fontScale="90000"/>
          </a:bodyPr>
          <a:lstStyle/>
          <a:p>
            <a:r>
              <a:rPr lang="en-US" b="1" dirty="0">
                <a:ln>
                  <a:solidFill>
                    <a:schemeClr val="bg1"/>
                  </a:solidFill>
                </a:ln>
                <a:solidFill>
                  <a:schemeClr val="bg1"/>
                </a:solidFill>
              </a:rPr>
              <a:t>…but if a grown man still lives like a baby, something is very wrong!</a:t>
            </a:r>
          </a:p>
        </p:txBody>
      </p:sp>
      <p:pic>
        <p:nvPicPr>
          <p:cNvPr id="5" name="Content Placeholder 4">
            <a:extLst>
              <a:ext uri="{FF2B5EF4-FFF2-40B4-BE49-F238E27FC236}">
                <a16:creationId xmlns:a16="http://schemas.microsoft.com/office/drawing/2014/main" id="{B3C9E4A4-60B1-4357-BEAE-FD0ADA71C024}"/>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0" y="1295400"/>
            <a:ext cx="9144000" cy="5562600"/>
          </a:xfrm>
          <a:prstGeom prst="rect">
            <a:avLst/>
          </a:prstGeom>
          <a:ln>
            <a:noFill/>
          </a:ln>
          <a:effectLst>
            <a:softEdge rad="112500"/>
          </a:effectLst>
        </p:spPr>
      </p:pic>
      <p:sp>
        <p:nvSpPr>
          <p:cNvPr id="6" name="TextBox 5">
            <a:extLst>
              <a:ext uri="{FF2B5EF4-FFF2-40B4-BE49-F238E27FC236}">
                <a16:creationId xmlns:a16="http://schemas.microsoft.com/office/drawing/2014/main" id="{13B1D449-6D92-428A-B88C-42DCE4708F60}"/>
              </a:ext>
            </a:extLst>
          </p:cNvPr>
          <p:cNvSpPr txBox="1"/>
          <p:nvPr/>
        </p:nvSpPr>
        <p:spPr>
          <a:xfrm>
            <a:off x="2057400" y="1524000"/>
            <a:ext cx="4267200" cy="2246769"/>
          </a:xfrm>
          <a:prstGeom prst="rect">
            <a:avLst/>
          </a:prstGeom>
          <a:noFill/>
        </p:spPr>
        <p:txBody>
          <a:bodyPr wrap="square" rtlCol="0">
            <a:spAutoFit/>
          </a:bodyPr>
          <a:lstStyle/>
          <a:p>
            <a:pPr algn="ctr"/>
            <a:r>
              <a:rPr lang="en-US" sz="2800" b="1" dirty="0">
                <a:ln>
                  <a:solidFill>
                    <a:schemeClr val="tx1"/>
                  </a:solidFill>
                </a:ln>
              </a:rPr>
              <a:t>When I was a child, I spoke as a child, I thought as a child; but when I became </a:t>
            </a:r>
          </a:p>
          <a:p>
            <a:pPr algn="ctr"/>
            <a:r>
              <a:rPr lang="en-US" sz="2800" b="1" dirty="0">
                <a:ln>
                  <a:solidFill>
                    <a:schemeClr val="tx1"/>
                  </a:solidFill>
                </a:ln>
              </a:rPr>
              <a:t>a man, I put away childish things</a:t>
            </a:r>
            <a:r>
              <a:rPr lang="en-US" sz="2800" dirty="0">
                <a:ln>
                  <a:solidFill>
                    <a:schemeClr val="tx1"/>
                  </a:solidFill>
                </a:ln>
              </a:rPr>
              <a:t>” </a:t>
            </a:r>
            <a:r>
              <a:rPr lang="en-US" sz="2800" b="1" dirty="0">
                <a:ln>
                  <a:solidFill>
                    <a:schemeClr val="tx1"/>
                  </a:solidFill>
                </a:ln>
              </a:rPr>
              <a:t>– 1 Cor.13:11</a:t>
            </a:r>
          </a:p>
        </p:txBody>
      </p:sp>
    </p:spTree>
    <p:extLst>
      <p:ext uri="{BB962C8B-B14F-4D97-AF65-F5344CB8AC3E}">
        <p14:creationId xmlns:p14="http://schemas.microsoft.com/office/powerpoint/2010/main" val="173475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F9440E-7BD9-49FB-A65C-C2D3A119095E}"/>
              </a:ext>
            </a:extLst>
          </p:cNvPr>
          <p:cNvSpPr/>
          <p:nvPr/>
        </p:nvSpPr>
        <p:spPr>
          <a:xfrm>
            <a:off x="0" y="4778073"/>
            <a:ext cx="9144000" cy="2079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1D847-C6A3-48F6-AE67-18B56EA0717E}"/>
              </a:ext>
            </a:extLst>
          </p:cNvPr>
          <p:cNvSpPr>
            <a:spLocks noGrp="1"/>
          </p:cNvSpPr>
          <p:nvPr>
            <p:ph type="ctrTitle"/>
          </p:nvPr>
        </p:nvSpPr>
        <p:spPr>
          <a:xfrm>
            <a:off x="228600" y="4778188"/>
            <a:ext cx="3886200" cy="2079812"/>
          </a:xfrm>
        </p:spPr>
        <p:txBody>
          <a:bodyPr>
            <a:normAutofit fontScale="90000"/>
          </a:bodyPr>
          <a:lstStyle/>
          <a:p>
            <a:r>
              <a:rPr lang="en-US" b="1" dirty="0"/>
              <a:t>A Perfect Scholar (at age 6)</a:t>
            </a:r>
          </a:p>
        </p:txBody>
      </p:sp>
      <p:sp>
        <p:nvSpPr>
          <p:cNvPr id="3" name="Subtitle 2">
            <a:extLst>
              <a:ext uri="{FF2B5EF4-FFF2-40B4-BE49-F238E27FC236}">
                <a16:creationId xmlns:a16="http://schemas.microsoft.com/office/drawing/2014/main" id="{C8D456AC-F447-463D-AC60-5BD9590CA1DA}"/>
              </a:ext>
            </a:extLst>
          </p:cNvPr>
          <p:cNvSpPr>
            <a:spLocks noGrp="1"/>
          </p:cNvSpPr>
          <p:nvPr>
            <p:ph type="subTitle" idx="1"/>
          </p:nvPr>
        </p:nvSpPr>
        <p:spPr>
          <a:xfrm>
            <a:off x="4876800" y="5105400"/>
            <a:ext cx="4231341" cy="1752600"/>
          </a:xfrm>
        </p:spPr>
        <p:txBody>
          <a:bodyPr>
            <a:noAutofit/>
          </a:bodyPr>
          <a:lstStyle/>
          <a:p>
            <a:pPr>
              <a:lnSpc>
                <a:spcPts val="4000"/>
              </a:lnSpc>
              <a:spcBef>
                <a:spcPts val="0"/>
              </a:spcBef>
            </a:pPr>
            <a:r>
              <a:rPr lang="en-US" sz="4000" b="1" dirty="0">
                <a:solidFill>
                  <a:schemeClr val="tx1"/>
                </a:solidFill>
              </a:rPr>
              <a:t>No Longer a </a:t>
            </a:r>
          </a:p>
          <a:p>
            <a:pPr>
              <a:lnSpc>
                <a:spcPts val="4000"/>
              </a:lnSpc>
              <a:spcBef>
                <a:spcPts val="0"/>
              </a:spcBef>
            </a:pPr>
            <a:r>
              <a:rPr lang="en-US" sz="4000" b="1" dirty="0">
                <a:solidFill>
                  <a:schemeClr val="tx1"/>
                </a:solidFill>
              </a:rPr>
              <a:t>Perfect Scholar</a:t>
            </a:r>
          </a:p>
          <a:p>
            <a:pPr>
              <a:lnSpc>
                <a:spcPts val="4000"/>
              </a:lnSpc>
              <a:spcBef>
                <a:spcPts val="0"/>
              </a:spcBef>
            </a:pPr>
            <a:r>
              <a:rPr lang="en-US" sz="4000" b="1" dirty="0">
                <a:solidFill>
                  <a:schemeClr val="tx1"/>
                </a:solidFill>
              </a:rPr>
              <a:t>(at age 20)</a:t>
            </a:r>
          </a:p>
        </p:txBody>
      </p:sp>
      <p:grpSp>
        <p:nvGrpSpPr>
          <p:cNvPr id="4" name="Group 3">
            <a:extLst>
              <a:ext uri="{FF2B5EF4-FFF2-40B4-BE49-F238E27FC236}">
                <a16:creationId xmlns:a16="http://schemas.microsoft.com/office/drawing/2014/main" id="{6970EF2B-1077-4655-A9D4-4F840CA6F1FE}"/>
              </a:ext>
            </a:extLst>
          </p:cNvPr>
          <p:cNvGrpSpPr/>
          <p:nvPr/>
        </p:nvGrpSpPr>
        <p:grpSpPr>
          <a:xfrm>
            <a:off x="0" y="-15106"/>
            <a:ext cx="9144000" cy="4809915"/>
            <a:chOff x="0" y="-15106"/>
            <a:chExt cx="9144000" cy="4809915"/>
          </a:xfrm>
        </p:grpSpPr>
        <p:pic>
          <p:nvPicPr>
            <p:cNvPr id="16" name="Picture 15">
              <a:extLst>
                <a:ext uri="{FF2B5EF4-FFF2-40B4-BE49-F238E27FC236}">
                  <a16:creationId xmlns:a16="http://schemas.microsoft.com/office/drawing/2014/main" id="{B8B540F1-40AC-4B3E-8AD7-BA74662F56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38200" y="-15106"/>
              <a:ext cx="8305800" cy="4809915"/>
            </a:xfrm>
            <a:prstGeom prst="rect">
              <a:avLst/>
            </a:prstGeom>
          </p:spPr>
        </p:pic>
        <p:pic>
          <p:nvPicPr>
            <p:cNvPr id="8" name="Picture 7">
              <a:extLst>
                <a:ext uri="{FF2B5EF4-FFF2-40B4-BE49-F238E27FC236}">
                  <a16:creationId xmlns:a16="http://schemas.microsoft.com/office/drawing/2014/main" id="{B963CAA9-EC26-46E3-AB21-02B30FD89AF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1745"/>
              <a:ext cx="4991100" cy="4793064"/>
            </a:xfrm>
            <a:prstGeom prst="rect">
              <a:avLst/>
            </a:prstGeom>
          </p:spPr>
        </p:pic>
        <p:sp>
          <p:nvSpPr>
            <p:cNvPr id="9" name="TextBox 8">
              <a:extLst>
                <a:ext uri="{FF2B5EF4-FFF2-40B4-BE49-F238E27FC236}">
                  <a16:creationId xmlns:a16="http://schemas.microsoft.com/office/drawing/2014/main" id="{76D9EFDC-A1AC-40D1-9938-0D2BA50DB448}"/>
                </a:ext>
              </a:extLst>
            </p:cNvPr>
            <p:cNvSpPr txBox="1"/>
            <p:nvPr/>
          </p:nvSpPr>
          <p:spPr>
            <a:xfrm>
              <a:off x="533400" y="838200"/>
              <a:ext cx="2362200" cy="646331"/>
            </a:xfrm>
            <a:prstGeom prst="rect">
              <a:avLst/>
            </a:prstGeom>
            <a:noFill/>
          </p:spPr>
          <p:txBody>
            <a:bodyPr wrap="square" rtlCol="0">
              <a:spAutoFit/>
            </a:bodyPr>
            <a:lstStyle/>
            <a:p>
              <a:r>
                <a:rPr lang="en-US" sz="3600" dirty="0">
                  <a:solidFill>
                    <a:schemeClr val="bg1"/>
                  </a:solidFill>
                </a:rPr>
                <a:t>2x6=….12?</a:t>
              </a:r>
            </a:p>
          </p:txBody>
        </p:sp>
        <p:sp>
          <p:nvSpPr>
            <p:cNvPr id="17" name="Rectangle 16">
              <a:extLst>
                <a:ext uri="{FF2B5EF4-FFF2-40B4-BE49-F238E27FC236}">
                  <a16:creationId xmlns:a16="http://schemas.microsoft.com/office/drawing/2014/main" id="{07E6F7E0-8A35-4439-BA30-DE8F448A1CA7}"/>
                </a:ext>
              </a:extLst>
            </p:cNvPr>
            <p:cNvSpPr/>
            <p:nvPr/>
          </p:nvSpPr>
          <p:spPr>
            <a:xfrm>
              <a:off x="6172200" y="435114"/>
              <a:ext cx="2422458" cy="707886"/>
            </a:xfrm>
            <a:prstGeom prst="rect">
              <a:avLst/>
            </a:prstGeom>
          </p:spPr>
          <p:txBody>
            <a:bodyPr wrap="none">
              <a:spAutoFit/>
            </a:bodyPr>
            <a:lstStyle/>
            <a:p>
              <a:r>
                <a:rPr lang="en-US" sz="4000" dirty="0">
                  <a:solidFill>
                    <a:schemeClr val="bg1"/>
                  </a:solidFill>
                </a:rPr>
                <a:t>2x6=….12?</a:t>
              </a:r>
            </a:p>
          </p:txBody>
        </p:sp>
      </p:grpSp>
    </p:spTree>
    <p:extLst>
      <p:ext uri="{BB962C8B-B14F-4D97-AF65-F5344CB8AC3E}">
        <p14:creationId xmlns:p14="http://schemas.microsoft.com/office/powerpoint/2010/main" val="92940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F111-4311-45B7-80C5-624C9E54D4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8F20A3C-2525-4826-BC2B-DEA0A0D5C03B}"/>
              </a:ext>
            </a:extLst>
          </p:cNvPr>
          <p:cNvPicPr>
            <a:picLocks noGrp="1" noChangeAspect="1"/>
          </p:cNvPicPr>
          <p:nvPr>
            <p:ph idx="1"/>
          </p:nvPr>
        </p:nvPicPr>
        <p:blipFill>
          <a:blip r:embed="rId2"/>
          <a:stretch>
            <a:fillRect/>
          </a:stretch>
        </p:blipFill>
        <p:spPr>
          <a:xfrm>
            <a:off x="0" y="23019"/>
            <a:ext cx="9113308" cy="6834981"/>
          </a:xfrm>
          <a:prstGeom prst="rect">
            <a:avLst/>
          </a:prstGeom>
        </p:spPr>
      </p:pic>
    </p:spTree>
    <p:extLst>
      <p:ext uri="{BB962C8B-B14F-4D97-AF65-F5344CB8AC3E}">
        <p14:creationId xmlns:p14="http://schemas.microsoft.com/office/powerpoint/2010/main" val="4078603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B2A8-0C96-4421-93CB-EAAC78BAD06E}"/>
              </a:ext>
            </a:extLst>
          </p:cNvPr>
          <p:cNvSpPr>
            <a:spLocks noGrp="1"/>
          </p:cNvSpPr>
          <p:nvPr>
            <p:ph type="ctrTitle"/>
          </p:nvPr>
        </p:nvSpPr>
        <p:spPr>
          <a:xfrm>
            <a:off x="0" y="-152400"/>
            <a:ext cx="9144000" cy="1622425"/>
          </a:xfrm>
        </p:spPr>
        <p:txBody>
          <a:bodyPr>
            <a:normAutofit/>
          </a:bodyPr>
          <a:lstStyle/>
          <a:p>
            <a:r>
              <a:rPr lang="en-US" sz="4100" dirty="0">
                <a:solidFill>
                  <a:schemeClr val="bg1"/>
                </a:solidFill>
              </a:rPr>
              <a:t>Paul taught about Progressive Perfection:</a:t>
            </a:r>
          </a:p>
        </p:txBody>
      </p:sp>
      <p:sp>
        <p:nvSpPr>
          <p:cNvPr id="3" name="Subtitle 2">
            <a:extLst>
              <a:ext uri="{FF2B5EF4-FFF2-40B4-BE49-F238E27FC236}">
                <a16:creationId xmlns:a16="http://schemas.microsoft.com/office/drawing/2014/main" id="{B8915365-F3EB-460F-8359-A074CE50A9EA}"/>
              </a:ext>
            </a:extLst>
          </p:cNvPr>
          <p:cNvSpPr>
            <a:spLocks noGrp="1"/>
          </p:cNvSpPr>
          <p:nvPr>
            <p:ph type="subTitle" idx="1"/>
          </p:nvPr>
        </p:nvSpPr>
        <p:spPr>
          <a:xfrm>
            <a:off x="0" y="914400"/>
            <a:ext cx="9144000" cy="6629401"/>
          </a:xfrm>
        </p:spPr>
        <p:txBody>
          <a:bodyPr>
            <a:normAutofit fontScale="70000" lnSpcReduction="20000"/>
          </a:bodyPr>
          <a:lstStyle/>
          <a:p>
            <a:endParaRPr lang="en-US" dirty="0"/>
          </a:p>
          <a:p>
            <a:pPr algn="l">
              <a:spcBef>
                <a:spcPts val="1500"/>
              </a:spcBef>
            </a:pPr>
            <a:r>
              <a:rPr lang="en-US" sz="4700" b="1" dirty="0">
                <a:solidFill>
                  <a:schemeClr val="bg1"/>
                </a:solidFill>
              </a:rPr>
              <a:t>Php 3:12  </a:t>
            </a:r>
            <a:r>
              <a:rPr lang="en-US" sz="4700" dirty="0">
                <a:solidFill>
                  <a:schemeClr val="bg1"/>
                </a:solidFill>
              </a:rPr>
              <a:t>Not that I have already attained, or am already </a:t>
            </a:r>
            <a:r>
              <a:rPr lang="en-US" sz="4700" u="sng" dirty="0">
                <a:solidFill>
                  <a:schemeClr val="bg1"/>
                </a:solidFill>
              </a:rPr>
              <a:t>perfect</a:t>
            </a:r>
            <a:r>
              <a:rPr lang="en-US" sz="4700" dirty="0">
                <a:solidFill>
                  <a:schemeClr val="bg1"/>
                </a:solidFill>
              </a:rPr>
              <a:t>ed; but I press on, that I may lay hold of</a:t>
            </a:r>
            <a:r>
              <a:rPr lang="en-US" sz="4000" dirty="0">
                <a:solidFill>
                  <a:schemeClr val="bg1"/>
                </a:solidFill>
              </a:rPr>
              <a:t> </a:t>
            </a:r>
            <a:r>
              <a:rPr lang="en-US" sz="4700" dirty="0">
                <a:solidFill>
                  <a:schemeClr val="bg1"/>
                </a:solidFill>
              </a:rPr>
              <a:t>that</a:t>
            </a:r>
            <a:r>
              <a:rPr lang="en-US" sz="4000" dirty="0">
                <a:solidFill>
                  <a:schemeClr val="bg1"/>
                </a:solidFill>
              </a:rPr>
              <a:t> </a:t>
            </a:r>
            <a:r>
              <a:rPr lang="en-US" sz="4700" dirty="0">
                <a:solidFill>
                  <a:schemeClr val="bg1"/>
                </a:solidFill>
              </a:rPr>
              <a:t>for</a:t>
            </a:r>
            <a:r>
              <a:rPr lang="en-US" sz="2900" dirty="0">
                <a:solidFill>
                  <a:schemeClr val="bg1"/>
                </a:solidFill>
              </a:rPr>
              <a:t> </a:t>
            </a:r>
            <a:r>
              <a:rPr lang="en-US" sz="4700" dirty="0">
                <a:solidFill>
                  <a:schemeClr val="bg1"/>
                </a:solidFill>
              </a:rPr>
              <a:t>which Christ</a:t>
            </a:r>
            <a:r>
              <a:rPr lang="en-US" sz="2000" dirty="0">
                <a:solidFill>
                  <a:schemeClr val="bg1"/>
                </a:solidFill>
              </a:rPr>
              <a:t> </a:t>
            </a:r>
            <a:r>
              <a:rPr lang="en-US" sz="4700" dirty="0">
                <a:solidFill>
                  <a:schemeClr val="bg1"/>
                </a:solidFill>
              </a:rPr>
              <a:t>Jesus has also</a:t>
            </a:r>
            <a:r>
              <a:rPr lang="en-US" sz="4000" dirty="0">
                <a:solidFill>
                  <a:schemeClr val="bg1"/>
                </a:solidFill>
              </a:rPr>
              <a:t> </a:t>
            </a:r>
            <a:r>
              <a:rPr lang="en-US" sz="4700" dirty="0">
                <a:solidFill>
                  <a:schemeClr val="bg1"/>
                </a:solidFill>
              </a:rPr>
              <a:t>laid</a:t>
            </a:r>
            <a:r>
              <a:rPr lang="en-US" sz="4000" dirty="0">
                <a:solidFill>
                  <a:schemeClr val="bg1"/>
                </a:solidFill>
              </a:rPr>
              <a:t> </a:t>
            </a:r>
            <a:r>
              <a:rPr lang="en-US" sz="4700" dirty="0">
                <a:solidFill>
                  <a:schemeClr val="bg1"/>
                </a:solidFill>
              </a:rPr>
              <a:t>hold of me. </a:t>
            </a:r>
          </a:p>
          <a:p>
            <a:pPr algn="l">
              <a:spcBef>
                <a:spcPts val="1500"/>
              </a:spcBef>
            </a:pPr>
            <a:r>
              <a:rPr lang="en-US" sz="4700" b="1" dirty="0">
                <a:solidFill>
                  <a:schemeClr val="bg1"/>
                </a:solidFill>
              </a:rPr>
              <a:t>Php 3:13  </a:t>
            </a:r>
            <a:r>
              <a:rPr lang="en-US" sz="4700" dirty="0">
                <a:solidFill>
                  <a:schemeClr val="bg1"/>
                </a:solidFill>
              </a:rPr>
              <a:t>Brethren, I do not count myself to have apprehended; but one thing I do, forgetting those things which are behind and reaching forward to those things which are ahead, </a:t>
            </a:r>
          </a:p>
          <a:p>
            <a:pPr algn="l">
              <a:spcBef>
                <a:spcPts val="1500"/>
              </a:spcBef>
            </a:pPr>
            <a:r>
              <a:rPr lang="en-US" sz="4700" b="1" dirty="0">
                <a:solidFill>
                  <a:schemeClr val="bg1"/>
                </a:solidFill>
              </a:rPr>
              <a:t>Php 3:14  </a:t>
            </a:r>
            <a:r>
              <a:rPr lang="en-US" sz="4700" dirty="0">
                <a:solidFill>
                  <a:schemeClr val="bg1"/>
                </a:solidFill>
              </a:rPr>
              <a:t>I press toward the goal for the prize of the upward call of God in Christ Jesus. </a:t>
            </a:r>
          </a:p>
          <a:p>
            <a:pPr algn="l">
              <a:spcBef>
                <a:spcPts val="1500"/>
              </a:spcBef>
            </a:pPr>
            <a:r>
              <a:rPr lang="en-US" sz="4700" b="1" dirty="0">
                <a:solidFill>
                  <a:schemeClr val="bg1"/>
                </a:solidFill>
              </a:rPr>
              <a:t>Php 3:15  </a:t>
            </a:r>
            <a:r>
              <a:rPr lang="en-US" sz="4700" dirty="0">
                <a:solidFill>
                  <a:schemeClr val="bg1"/>
                </a:solidFill>
              </a:rPr>
              <a:t>Therefore let us, as many as are </a:t>
            </a:r>
            <a:r>
              <a:rPr lang="en-US" sz="4700" u="sng" dirty="0">
                <a:solidFill>
                  <a:schemeClr val="bg1"/>
                </a:solidFill>
              </a:rPr>
              <a:t>mature</a:t>
            </a:r>
            <a:r>
              <a:rPr lang="en-US" sz="4700" dirty="0">
                <a:solidFill>
                  <a:schemeClr val="bg1"/>
                </a:solidFill>
              </a:rPr>
              <a:t> [</a:t>
            </a:r>
            <a:r>
              <a:rPr lang="en-US" sz="4700" u="sng" dirty="0">
                <a:solidFill>
                  <a:schemeClr val="bg1"/>
                </a:solidFill>
              </a:rPr>
              <a:t>perfect</a:t>
            </a:r>
            <a:r>
              <a:rPr lang="en-US" sz="4700" dirty="0">
                <a:solidFill>
                  <a:schemeClr val="bg1"/>
                </a:solidFill>
              </a:rPr>
              <a:t>], have this mind; and if in anything you think otherwise, God will reveal even this to you. </a:t>
            </a:r>
          </a:p>
          <a:p>
            <a:pPr>
              <a:spcBef>
                <a:spcPts val="1500"/>
              </a:spcBef>
            </a:pPr>
            <a:endParaRPr lang="en-US" sz="4700" dirty="0"/>
          </a:p>
          <a:p>
            <a:endParaRPr lang="en-US" sz="4700" dirty="0"/>
          </a:p>
          <a:p>
            <a:endParaRPr lang="en-US" dirty="0"/>
          </a:p>
        </p:txBody>
      </p:sp>
    </p:spTree>
    <p:extLst>
      <p:ext uri="{BB962C8B-B14F-4D97-AF65-F5344CB8AC3E}">
        <p14:creationId xmlns:p14="http://schemas.microsoft.com/office/powerpoint/2010/main" val="2521742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95C2A-E19F-43FE-84D7-368301C566B4}"/>
              </a:ext>
            </a:extLst>
          </p:cNvPr>
          <p:cNvSpPr/>
          <p:nvPr/>
        </p:nvSpPr>
        <p:spPr>
          <a:xfrm>
            <a:off x="0" y="0"/>
            <a:ext cx="9144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6950DC-1675-4EEA-B496-794F915EF4C2}"/>
              </a:ext>
            </a:extLst>
          </p:cNvPr>
          <p:cNvPicPr>
            <a:picLocks noChangeAspect="1"/>
          </p:cNvPicPr>
          <p:nvPr/>
        </p:nvPicPr>
        <p:blipFill>
          <a:blip r:embed="rId3"/>
          <a:stretch>
            <a:fillRect/>
          </a:stretch>
        </p:blipFill>
        <p:spPr>
          <a:xfrm>
            <a:off x="-254001" y="-152400"/>
            <a:ext cx="9550401" cy="7162800"/>
          </a:xfrm>
          <a:prstGeom prst="rect">
            <a:avLst/>
          </a:prstGeom>
          <a:effectLst>
            <a:glow rad="127000">
              <a:schemeClr val="accent1">
                <a:alpha val="23000"/>
              </a:schemeClr>
            </a:glow>
          </a:effectLst>
        </p:spPr>
      </p:pic>
      <p:sp>
        <p:nvSpPr>
          <p:cNvPr id="2" name="Title 1">
            <a:extLst>
              <a:ext uri="{FF2B5EF4-FFF2-40B4-BE49-F238E27FC236}">
                <a16:creationId xmlns:a16="http://schemas.microsoft.com/office/drawing/2014/main" id="{1CD0101D-9839-49A6-94F3-1766726FD7E8}"/>
              </a:ext>
            </a:extLst>
          </p:cNvPr>
          <p:cNvSpPr>
            <a:spLocks noGrp="1"/>
          </p:cNvSpPr>
          <p:nvPr>
            <p:ph type="title"/>
          </p:nvPr>
        </p:nvSpPr>
        <p:spPr>
          <a:xfrm>
            <a:off x="76200" y="228600"/>
            <a:ext cx="8953500" cy="2544762"/>
          </a:xfrm>
        </p:spPr>
        <p:txBody>
          <a:bodyPr>
            <a:noAutofit/>
          </a:bodyPr>
          <a:lstStyle/>
          <a:p>
            <a:r>
              <a:rPr lang="en-US" sz="3600" b="1" dirty="0"/>
              <a:t>THERE IS AN UNBALANCED AND DANGEROUS DOCTRINE BEING SPREAD, THAT WE CAN CONTINUE TO REPEATEDLY SIN, BECAUSE GOD’S GRACE WILL ALWAYS FORGIVE US.</a:t>
            </a:r>
          </a:p>
        </p:txBody>
      </p:sp>
      <p:sp>
        <p:nvSpPr>
          <p:cNvPr id="3" name="Content Placeholder 2">
            <a:extLst>
              <a:ext uri="{FF2B5EF4-FFF2-40B4-BE49-F238E27FC236}">
                <a16:creationId xmlns:a16="http://schemas.microsoft.com/office/drawing/2014/main" id="{AD3BB18A-B1E3-4767-938E-8D455632ADB0}"/>
              </a:ext>
            </a:extLst>
          </p:cNvPr>
          <p:cNvSpPr>
            <a:spLocks noGrp="1"/>
          </p:cNvSpPr>
          <p:nvPr>
            <p:ph idx="1"/>
          </p:nvPr>
        </p:nvSpPr>
        <p:spPr>
          <a:xfrm>
            <a:off x="266700" y="3048000"/>
            <a:ext cx="8610600" cy="4525963"/>
          </a:xfrm>
        </p:spPr>
        <p:txBody>
          <a:bodyPr/>
          <a:lstStyle/>
          <a:p>
            <a:pPr marL="0" indent="0">
              <a:buNone/>
            </a:pPr>
            <a:r>
              <a:rPr lang="en-US" b="1" dirty="0"/>
              <a:t>Rom 6:15-16  What then? Shall we sin because we are not under law but under grace? Certainly not! Do you not know that to whom you present yourselves slaves to obey, you are that one's slaves whom you obey, whether of sin leading to death, or of obedience leading to righteousness?</a:t>
            </a:r>
          </a:p>
          <a:p>
            <a:endParaRPr lang="en-US" b="1" dirty="0"/>
          </a:p>
        </p:txBody>
      </p:sp>
    </p:spTree>
    <p:extLst>
      <p:ext uri="{BB962C8B-B14F-4D97-AF65-F5344CB8AC3E}">
        <p14:creationId xmlns:p14="http://schemas.microsoft.com/office/powerpoint/2010/main" val="134850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0320FA-25AB-4D66-B666-4F0C3D90F41E}"/>
              </a:ext>
            </a:extLst>
          </p:cNvPr>
          <p:cNvSpPr/>
          <p:nvPr/>
        </p:nvSpPr>
        <p:spPr>
          <a:xfrm>
            <a:off x="0" y="0"/>
            <a:ext cx="9144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142A8-6850-4DB1-A4F7-591D3C4553A1}"/>
              </a:ext>
            </a:extLst>
          </p:cNvPr>
          <p:cNvSpPr>
            <a:spLocks noGrp="1"/>
          </p:cNvSpPr>
          <p:nvPr>
            <p:ph type="title"/>
          </p:nvPr>
        </p:nvSpPr>
        <p:spPr>
          <a:xfrm>
            <a:off x="228600" y="533400"/>
            <a:ext cx="8652164" cy="1143000"/>
          </a:xfrm>
        </p:spPr>
        <p:txBody>
          <a:bodyPr>
            <a:normAutofit fontScale="90000"/>
          </a:bodyPr>
          <a:lstStyle/>
          <a:p>
            <a:r>
              <a:rPr lang="en-US" b="1" dirty="0"/>
              <a:t>Many Jews in the time of Christ were deceived that they were God’s children because they were circumcised</a:t>
            </a:r>
          </a:p>
        </p:txBody>
      </p:sp>
      <p:sp>
        <p:nvSpPr>
          <p:cNvPr id="3" name="Content Placeholder 2">
            <a:extLst>
              <a:ext uri="{FF2B5EF4-FFF2-40B4-BE49-F238E27FC236}">
                <a16:creationId xmlns:a16="http://schemas.microsoft.com/office/drawing/2014/main" id="{229B484B-3F96-4988-91E2-8CB0C3A80D77}"/>
              </a:ext>
            </a:extLst>
          </p:cNvPr>
          <p:cNvSpPr>
            <a:spLocks noGrp="1"/>
          </p:cNvSpPr>
          <p:nvPr>
            <p:ph idx="1"/>
          </p:nvPr>
        </p:nvSpPr>
        <p:spPr>
          <a:xfrm>
            <a:off x="-34636" y="2590800"/>
            <a:ext cx="9178636" cy="4525963"/>
          </a:xfrm>
        </p:spPr>
        <p:txBody>
          <a:bodyPr/>
          <a:lstStyle/>
          <a:p>
            <a:r>
              <a:rPr lang="en-US" dirty="0"/>
              <a:t>The Jews said to Jesus: “We are Abraham’s children” -we are God’s children, we are saved! (Jn.8:39-41)</a:t>
            </a:r>
          </a:p>
          <a:p>
            <a:pPr marL="0" indent="0">
              <a:buNone/>
            </a:pPr>
            <a:r>
              <a:rPr lang="en-US" dirty="0"/>
              <a:t>    -They trusted in natural circumcision!</a:t>
            </a:r>
          </a:p>
          <a:p>
            <a:endParaRPr lang="en-US" sz="1400" dirty="0"/>
          </a:p>
          <a:p>
            <a:r>
              <a:rPr lang="en-US" dirty="0"/>
              <a:t>Jesus replied to them: “You are of your father the devil, because you do the works of the devil,” v.44</a:t>
            </a:r>
          </a:p>
          <a:p>
            <a:pPr marL="0" indent="0">
              <a:buNone/>
            </a:pPr>
            <a:r>
              <a:rPr lang="en-US" dirty="0"/>
              <a:t>    -</a:t>
            </a:r>
            <a:r>
              <a:rPr lang="en-US" i="1" u="sng" dirty="0"/>
              <a:t>They needed to be spiritually circumcised!</a:t>
            </a:r>
          </a:p>
          <a:p>
            <a:endParaRPr lang="en-US" dirty="0"/>
          </a:p>
        </p:txBody>
      </p:sp>
    </p:spTree>
    <p:extLst>
      <p:ext uri="{BB962C8B-B14F-4D97-AF65-F5344CB8AC3E}">
        <p14:creationId xmlns:p14="http://schemas.microsoft.com/office/powerpoint/2010/main" val="126816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444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843-509A-4121-8606-9A317F5DC4E5}"/>
              </a:ext>
            </a:extLst>
          </p:cNvPr>
          <p:cNvSpPr>
            <a:spLocks noGrp="1"/>
          </p:cNvSpPr>
          <p:nvPr>
            <p:ph type="title"/>
          </p:nvPr>
        </p:nvSpPr>
        <p:spPr>
          <a:xfrm>
            <a:off x="457200" y="381000"/>
            <a:ext cx="8229600" cy="1143000"/>
          </a:xfrm>
        </p:spPr>
        <p:txBody>
          <a:bodyPr>
            <a:normAutofit fontScale="90000"/>
          </a:bodyPr>
          <a:lstStyle/>
          <a:p>
            <a:pPr>
              <a:lnSpc>
                <a:spcPts val="3600"/>
              </a:lnSpc>
            </a:pPr>
            <a:r>
              <a:rPr lang="en-US" b="1" dirty="0">
                <a:solidFill>
                  <a:schemeClr val="bg1"/>
                </a:solidFill>
                <a:effectLst>
                  <a:outerShdw blurRad="38100" dist="38100" dir="2700000" algn="tl">
                    <a:srgbClr val="000000">
                      <a:alpha val="43137"/>
                    </a:srgbClr>
                  </a:outerShdw>
                </a:effectLst>
              </a:rPr>
              <a:t>Many people today are deceived that they are saved because they are religious, or had a former spiritual life</a:t>
            </a:r>
          </a:p>
        </p:txBody>
      </p:sp>
      <p:pic>
        <p:nvPicPr>
          <p:cNvPr id="10" name="Content Placeholder 9">
            <a:extLst>
              <a:ext uri="{FF2B5EF4-FFF2-40B4-BE49-F238E27FC236}">
                <a16:creationId xmlns:a16="http://schemas.microsoft.com/office/drawing/2014/main" id="{67CA41EF-5B0C-43A3-866B-35AD141C967D}"/>
              </a:ext>
            </a:extLst>
          </p:cNvPr>
          <p:cNvPicPr>
            <a:picLocks noGrp="1" noChangeAspect="1"/>
          </p:cNvPicPr>
          <p:nvPr>
            <p:ph idx="1"/>
          </p:nvPr>
        </p:nvPicPr>
        <p:blipFill>
          <a:blip r:embed="rId2"/>
          <a:stretch>
            <a:fillRect/>
          </a:stretch>
        </p:blipFill>
        <p:spPr>
          <a:xfrm>
            <a:off x="0" y="1716759"/>
            <a:ext cx="9144000" cy="5141241"/>
          </a:xfrm>
          <a:prstGeom prst="rect">
            <a:avLst/>
          </a:prstGeom>
          <a:ln>
            <a:noFill/>
          </a:ln>
          <a:effectLst>
            <a:softEdge rad="112500"/>
          </a:effectLst>
        </p:spPr>
      </p:pic>
      <p:grpSp>
        <p:nvGrpSpPr>
          <p:cNvPr id="5" name="Group 4">
            <a:extLst>
              <a:ext uri="{FF2B5EF4-FFF2-40B4-BE49-F238E27FC236}">
                <a16:creationId xmlns:a16="http://schemas.microsoft.com/office/drawing/2014/main" id="{AC39A0DF-F2DE-496E-8ED4-5251C63004B3}"/>
              </a:ext>
            </a:extLst>
          </p:cNvPr>
          <p:cNvGrpSpPr/>
          <p:nvPr/>
        </p:nvGrpSpPr>
        <p:grpSpPr>
          <a:xfrm>
            <a:off x="166945" y="2079768"/>
            <a:ext cx="4608217" cy="1957232"/>
            <a:chOff x="166945" y="2079768"/>
            <a:chExt cx="4608217" cy="1957232"/>
          </a:xfrm>
        </p:grpSpPr>
        <p:sp>
          <p:nvSpPr>
            <p:cNvPr id="3" name="Thought Bubble: Cloud 2">
              <a:extLst>
                <a:ext uri="{FF2B5EF4-FFF2-40B4-BE49-F238E27FC236}">
                  <a16:creationId xmlns:a16="http://schemas.microsoft.com/office/drawing/2014/main" id="{4DD2F229-2B18-41EE-85AA-DE503B4CBEBC}"/>
                </a:ext>
              </a:extLst>
            </p:cNvPr>
            <p:cNvSpPr/>
            <p:nvPr/>
          </p:nvSpPr>
          <p:spPr>
            <a:xfrm rot="21036278" flipH="1">
              <a:off x="166945" y="2079768"/>
              <a:ext cx="4608217" cy="1957232"/>
            </a:xfrm>
            <a:prstGeom prst="cloudCallout">
              <a:avLst/>
            </a:prstGeom>
            <a:solidFill>
              <a:srgbClr val="776E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E75109A-CFA2-4E76-B2B6-35D2829E161E}"/>
                </a:ext>
              </a:extLst>
            </p:cNvPr>
            <p:cNvSpPr/>
            <p:nvPr/>
          </p:nvSpPr>
          <p:spPr>
            <a:xfrm>
              <a:off x="762000" y="2695304"/>
              <a:ext cx="3505200" cy="726159"/>
            </a:xfrm>
            <a:prstGeom prst="roundRect">
              <a:avLst/>
            </a:prstGeom>
            <a:solidFill>
              <a:srgbClr val="77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en-US" sz="3600" dirty="0"/>
                <a:t>Once saved,</a:t>
              </a:r>
            </a:p>
            <a:p>
              <a:pPr algn="ctr">
                <a:lnSpc>
                  <a:spcPts val="2800"/>
                </a:lnSpc>
              </a:pPr>
              <a:r>
                <a:rPr lang="en-US" sz="3600" dirty="0"/>
                <a:t>Always saved!</a:t>
              </a:r>
            </a:p>
          </p:txBody>
        </p:sp>
      </p:grpSp>
    </p:spTree>
    <p:extLst>
      <p:ext uri="{BB962C8B-B14F-4D97-AF65-F5344CB8AC3E}">
        <p14:creationId xmlns:p14="http://schemas.microsoft.com/office/powerpoint/2010/main" val="54412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9677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AD30F-ED78-41DB-9B76-C92A41F6B52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0"/>
            <a:ext cx="9144000" cy="6858000"/>
          </a:xfrm>
          <a:prstGeom prst="rect">
            <a:avLst/>
          </a:prstGeom>
          <a:ln>
            <a:noFill/>
          </a:ln>
          <a:effectLst>
            <a:softEdge rad="112500"/>
          </a:effectLst>
        </p:spPr>
      </p:pic>
      <p:sp>
        <p:nvSpPr>
          <p:cNvPr id="7" name="TextBox 6">
            <a:extLst>
              <a:ext uri="{FF2B5EF4-FFF2-40B4-BE49-F238E27FC236}">
                <a16:creationId xmlns:a16="http://schemas.microsoft.com/office/drawing/2014/main" id="{AE95D894-3537-4473-AC71-ED8ED4992201}"/>
              </a:ext>
            </a:extLst>
          </p:cNvPr>
          <p:cNvSpPr txBox="1"/>
          <p:nvPr/>
        </p:nvSpPr>
        <p:spPr>
          <a:xfrm>
            <a:off x="152400" y="304800"/>
            <a:ext cx="5867400" cy="5940088"/>
          </a:xfrm>
          <a:prstGeom prst="rect">
            <a:avLst/>
          </a:prstGeom>
          <a:noFill/>
        </p:spPr>
        <p:txBody>
          <a:bodyPr wrap="square" rtlCol="0">
            <a:spAutoFit/>
          </a:bodyPr>
          <a:lstStyle/>
          <a:p>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FROM THE </a:t>
            </a:r>
            <a:r>
              <a:rPr lang="en-US" sz="44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BEGINNING</a:t>
            </a:r>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 OF GOD’S PROMISES</a:t>
            </a:r>
          </a:p>
          <a:p>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TO ABRAHAM, </a:t>
            </a:r>
            <a:r>
              <a:rPr lang="en-US" sz="44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CIRCUMCISION</a:t>
            </a:r>
          </a:p>
          <a:p>
            <a:r>
              <a:rPr lang="en-US" sz="40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WAS THE SIGN</a:t>
            </a:r>
          </a:p>
          <a:p>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THAT A PERSON</a:t>
            </a:r>
          </a:p>
          <a:p>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WAS IN A</a:t>
            </a:r>
          </a:p>
          <a:p>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COVENANT</a:t>
            </a:r>
          </a:p>
          <a:p>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RELATIONSHIP</a:t>
            </a:r>
          </a:p>
          <a:p>
            <a:r>
              <a:rPr lang="en-US" sz="36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TO GOD. </a:t>
            </a:r>
            <a:endParaRPr lang="en-US" sz="3600" dirty="0">
              <a:ln w="28575">
                <a:solidFill>
                  <a:schemeClr val="tx1"/>
                </a:solidFill>
              </a:ln>
              <a:effectLst>
                <a:glow rad="139700">
                  <a:schemeClr val="tx1">
                    <a:alpha val="40000"/>
                  </a:schemeClr>
                </a:glow>
              </a:effectLst>
            </a:endParaRPr>
          </a:p>
        </p:txBody>
      </p:sp>
    </p:spTree>
    <p:extLst>
      <p:ext uri="{BB962C8B-B14F-4D97-AF65-F5344CB8AC3E}">
        <p14:creationId xmlns:p14="http://schemas.microsoft.com/office/powerpoint/2010/main" val="426266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7F5B-B647-4E35-AF66-71272921F7B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4F40018-44BF-4CC5-813E-4665A253C320}"/>
              </a:ext>
            </a:extLst>
          </p:cNvPr>
          <p:cNvPicPr>
            <a:picLocks noGrp="1" noChangeAspect="1"/>
          </p:cNvPicPr>
          <p:nvPr>
            <p:ph idx="1"/>
          </p:nvPr>
        </p:nvPicPr>
        <p:blipFill>
          <a:blip r:embed="rId2"/>
          <a:stretch>
            <a:fillRect/>
          </a:stretch>
        </p:blipFill>
        <p:spPr>
          <a:xfrm>
            <a:off x="1" y="0"/>
            <a:ext cx="9143999" cy="6857999"/>
          </a:xfrm>
          <a:prstGeom prst="rect">
            <a:avLst/>
          </a:prstGeom>
        </p:spPr>
      </p:pic>
      <p:pic>
        <p:nvPicPr>
          <p:cNvPr id="6" name="Picture 5">
            <a:extLst>
              <a:ext uri="{FF2B5EF4-FFF2-40B4-BE49-F238E27FC236}">
                <a16:creationId xmlns:a16="http://schemas.microsoft.com/office/drawing/2014/main" id="{DAA00B7B-05EA-4111-9A1E-CB8DEAE8DCFB}"/>
              </a:ext>
            </a:extLst>
          </p:cNvPr>
          <p:cNvPicPr>
            <a:picLocks noChangeAspect="1"/>
          </p:cNvPicPr>
          <p:nvPr/>
        </p:nvPicPr>
        <p:blipFill>
          <a:blip r:embed="rId3"/>
          <a:stretch>
            <a:fillRect/>
          </a:stretch>
        </p:blipFill>
        <p:spPr>
          <a:xfrm>
            <a:off x="-1" y="2083497"/>
            <a:ext cx="9144000" cy="4774503"/>
          </a:xfrm>
          <a:prstGeom prst="rect">
            <a:avLst/>
          </a:prstGeom>
          <a:ln>
            <a:noFill/>
          </a:ln>
          <a:effectLst>
            <a:softEdge rad="112500"/>
          </a:effectLst>
        </p:spPr>
      </p:pic>
      <p:sp>
        <p:nvSpPr>
          <p:cNvPr id="7" name="TextBox 6">
            <a:extLst>
              <a:ext uri="{FF2B5EF4-FFF2-40B4-BE49-F238E27FC236}">
                <a16:creationId xmlns:a16="http://schemas.microsoft.com/office/drawing/2014/main" id="{D8FA2F60-89E4-4BB9-8796-12D183DC0D9B}"/>
              </a:ext>
            </a:extLst>
          </p:cNvPr>
          <p:cNvSpPr txBox="1"/>
          <p:nvPr/>
        </p:nvSpPr>
        <p:spPr>
          <a:xfrm>
            <a:off x="-2" y="5684966"/>
            <a:ext cx="4048672" cy="646331"/>
          </a:xfrm>
          <a:prstGeom prst="rect">
            <a:avLst/>
          </a:prstGeom>
          <a:noFill/>
        </p:spPr>
        <p:txBody>
          <a:bodyPr wrap="none" rtlCol="0">
            <a:spAutoFit/>
          </a:bodyPr>
          <a:lstStyle/>
          <a:p>
            <a:r>
              <a:rPr lang="en-US" sz="3500" dirty="0"/>
              <a:t>I’m a good Christian-</a:t>
            </a:r>
          </a:p>
        </p:txBody>
      </p:sp>
      <p:sp>
        <p:nvSpPr>
          <p:cNvPr id="8" name="TextBox 7">
            <a:extLst>
              <a:ext uri="{FF2B5EF4-FFF2-40B4-BE49-F238E27FC236}">
                <a16:creationId xmlns:a16="http://schemas.microsoft.com/office/drawing/2014/main" id="{43133CD9-C4EB-49B7-AC61-6BC87E234C78}"/>
              </a:ext>
            </a:extLst>
          </p:cNvPr>
          <p:cNvSpPr txBox="1"/>
          <p:nvPr/>
        </p:nvSpPr>
        <p:spPr>
          <a:xfrm>
            <a:off x="5486400" y="5684966"/>
            <a:ext cx="3726982" cy="615553"/>
          </a:xfrm>
          <a:prstGeom prst="rect">
            <a:avLst/>
          </a:prstGeom>
          <a:noFill/>
        </p:spPr>
        <p:txBody>
          <a:bodyPr wrap="none" rtlCol="0">
            <a:spAutoFit/>
          </a:bodyPr>
          <a:lstStyle/>
          <a:p>
            <a:r>
              <a:rPr lang="en-US" sz="3400" dirty="0"/>
              <a:t>-When I want to be!</a:t>
            </a:r>
          </a:p>
        </p:txBody>
      </p:sp>
    </p:spTree>
    <p:extLst>
      <p:ext uri="{BB962C8B-B14F-4D97-AF65-F5344CB8AC3E}">
        <p14:creationId xmlns:p14="http://schemas.microsoft.com/office/powerpoint/2010/main" val="814857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E51690C7-8965-4989-B016-525EB2433101}"/>
              </a:ext>
            </a:extLst>
          </p:cNvPr>
          <p:cNvPicPr>
            <a:picLocks noGrp="1" noChangeAspect="1"/>
          </p:cNvPicPr>
          <p:nvPr>
            <p:ph idx="1"/>
          </p:nvPr>
        </p:nvPicPr>
        <p:blipFill rotWithShape="1">
          <a:blip r:embed="rId2"/>
          <a:srcRect l="30739" t="23896" r="20529"/>
          <a:stretch/>
        </p:blipFill>
        <p:spPr>
          <a:xfrm>
            <a:off x="3886200" y="838200"/>
            <a:ext cx="5257800" cy="6079584"/>
          </a:xfrm>
          <a:prstGeom prst="rect">
            <a:avLst/>
          </a:prstGeom>
        </p:spPr>
      </p:pic>
      <p:sp>
        <p:nvSpPr>
          <p:cNvPr id="5" name="Oval 4">
            <a:extLst>
              <a:ext uri="{FF2B5EF4-FFF2-40B4-BE49-F238E27FC236}">
                <a16:creationId xmlns:a16="http://schemas.microsoft.com/office/drawing/2014/main" id="{FDAD352A-A45A-4EAF-9EF5-EBD944427FE6}"/>
              </a:ext>
            </a:extLst>
          </p:cNvPr>
          <p:cNvSpPr/>
          <p:nvPr/>
        </p:nvSpPr>
        <p:spPr>
          <a:xfrm>
            <a:off x="914400" y="-76200"/>
            <a:ext cx="4419600" cy="2514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6EEB69D-4E2D-4EDF-B7C8-AA25EFBF4E0A}"/>
              </a:ext>
            </a:extLst>
          </p:cNvPr>
          <p:cNvCxnSpPr>
            <a:cxnSpLocks/>
          </p:cNvCxnSpPr>
          <p:nvPr/>
        </p:nvCxnSpPr>
        <p:spPr>
          <a:xfrm>
            <a:off x="5212771" y="1524000"/>
            <a:ext cx="121229" cy="571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84F45F5-C6AA-4722-A950-727CF77F52AC}"/>
              </a:ext>
            </a:extLst>
          </p:cNvPr>
          <p:cNvGrpSpPr/>
          <p:nvPr/>
        </p:nvGrpSpPr>
        <p:grpSpPr>
          <a:xfrm>
            <a:off x="381000" y="223897"/>
            <a:ext cx="5410200" cy="2062103"/>
            <a:chOff x="381000" y="223897"/>
            <a:chExt cx="5410200" cy="2062103"/>
          </a:xfrm>
        </p:grpSpPr>
        <p:sp>
          <p:nvSpPr>
            <p:cNvPr id="6" name="TextBox 5">
              <a:extLst>
                <a:ext uri="{FF2B5EF4-FFF2-40B4-BE49-F238E27FC236}">
                  <a16:creationId xmlns:a16="http://schemas.microsoft.com/office/drawing/2014/main" id="{B58DDE24-B9AC-4077-8723-38DFC96A3746}"/>
                </a:ext>
              </a:extLst>
            </p:cNvPr>
            <p:cNvSpPr txBox="1"/>
            <p:nvPr/>
          </p:nvSpPr>
          <p:spPr>
            <a:xfrm>
              <a:off x="381000" y="223897"/>
              <a:ext cx="5410200" cy="2062103"/>
            </a:xfrm>
            <a:prstGeom prst="rect">
              <a:avLst/>
            </a:prstGeom>
            <a:noFill/>
          </p:spPr>
          <p:txBody>
            <a:bodyPr wrap="square" rtlCol="0">
              <a:spAutoFit/>
            </a:bodyPr>
            <a:lstStyle/>
            <a:p>
              <a:pPr algn="ctr"/>
              <a:r>
                <a:rPr lang="en-US" sz="3200" b="1" dirty="0">
                  <a:solidFill>
                    <a:schemeClr val="bg1"/>
                  </a:solidFill>
                </a:rPr>
                <a:t>By grace I am saved </a:t>
              </a:r>
            </a:p>
            <a:p>
              <a:pPr algn="ctr"/>
              <a:r>
                <a:rPr lang="en-US" sz="3200" b="1" dirty="0">
                  <a:solidFill>
                    <a:schemeClr val="bg1"/>
                  </a:solidFill>
                </a:rPr>
                <a:t>through faith, not of </a:t>
              </a:r>
            </a:p>
            <a:p>
              <a:pPr algn="ctr"/>
              <a:r>
                <a:rPr lang="en-US" sz="3200" b="1" dirty="0">
                  <a:solidFill>
                    <a:schemeClr val="bg1"/>
                  </a:solidFill>
                </a:rPr>
                <a:t>works – I claim </a:t>
              </a:r>
            </a:p>
            <a:p>
              <a:pPr algn="ctr"/>
              <a:r>
                <a:rPr lang="en-US" sz="2800" b="1" dirty="0">
                  <a:solidFill>
                    <a:schemeClr val="bg1"/>
                  </a:solidFill>
                </a:rPr>
                <a:t>Ephesians 2:8-9!</a:t>
              </a:r>
            </a:p>
          </p:txBody>
        </p:sp>
        <p:sp>
          <p:nvSpPr>
            <p:cNvPr id="8" name="Isosceles Triangle 7">
              <a:extLst>
                <a:ext uri="{FF2B5EF4-FFF2-40B4-BE49-F238E27FC236}">
                  <a16:creationId xmlns:a16="http://schemas.microsoft.com/office/drawing/2014/main" id="{EC91A6F0-2A75-45F8-BDF1-462ED7535C7E}"/>
                </a:ext>
              </a:extLst>
            </p:cNvPr>
            <p:cNvSpPr/>
            <p:nvPr/>
          </p:nvSpPr>
          <p:spPr>
            <a:xfrm>
              <a:off x="4648200" y="1524000"/>
              <a:ext cx="685800" cy="571500"/>
            </a:xfrm>
            <a:prstGeom prst="triangle">
              <a:avLst>
                <a:gd name="adj" fmla="val 823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04E8507-E9D4-4ACC-96B3-1620038A2176}"/>
                </a:ext>
              </a:extLst>
            </p:cNvPr>
            <p:cNvCxnSpPr>
              <a:cxnSpLocks/>
            </p:cNvCxnSpPr>
            <p:nvPr/>
          </p:nvCxnSpPr>
          <p:spPr>
            <a:xfrm>
              <a:off x="4648200" y="20955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2CEF336D-99A6-4ED2-924F-B0E4D8CACBA2}"/>
              </a:ext>
            </a:extLst>
          </p:cNvPr>
          <p:cNvSpPr txBox="1"/>
          <p:nvPr/>
        </p:nvSpPr>
        <p:spPr>
          <a:xfrm>
            <a:off x="76200" y="2590800"/>
            <a:ext cx="4038600" cy="4401205"/>
          </a:xfrm>
          <a:prstGeom prst="rect">
            <a:avLst/>
          </a:prstGeom>
          <a:noFill/>
        </p:spPr>
        <p:txBody>
          <a:bodyPr wrap="square" rtlCol="0">
            <a:spAutoFit/>
          </a:bodyPr>
          <a:lstStyle/>
          <a:p>
            <a:r>
              <a:rPr lang="en-US" sz="2800" dirty="0"/>
              <a:t>“Do you not know that the unrighteous will not inherit the kingdom of God? Do not be deceived. Neither fornicators, nor idolaters, nor adulterers, nor homosexuals, nor sodomites, nor thieves… will inherit the kingdom of God.” -1 Cor.6:9-10</a:t>
            </a:r>
          </a:p>
        </p:txBody>
      </p:sp>
    </p:spTree>
    <p:extLst>
      <p:ext uri="{BB962C8B-B14F-4D97-AF65-F5344CB8AC3E}">
        <p14:creationId xmlns:p14="http://schemas.microsoft.com/office/powerpoint/2010/main" val="110992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F4C40E-56C5-4751-91B1-B6F005A14C1D}"/>
              </a:ext>
            </a:extLst>
          </p:cNvPr>
          <p:cNvSpPr/>
          <p:nvPr/>
        </p:nvSpPr>
        <p:spPr>
          <a:xfrm>
            <a:off x="9236" y="-41977"/>
            <a:ext cx="92202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Content Placeholder 4">
            <a:extLst>
              <a:ext uri="{FF2B5EF4-FFF2-40B4-BE49-F238E27FC236}">
                <a16:creationId xmlns:a16="http://schemas.microsoft.com/office/drawing/2014/main" id="{C6327C1F-7BDB-4B49-B4D2-EECB8FA5D35E}"/>
              </a:ext>
            </a:extLst>
          </p:cNvPr>
          <p:cNvPicPr>
            <a:picLocks noGrp="1" noChangeAspect="1"/>
          </p:cNvPicPr>
          <p:nvPr>
            <p:ph idx="1"/>
          </p:nvPr>
        </p:nvPicPr>
        <p:blipFill>
          <a:blip r:embed="rId2"/>
          <a:stretch>
            <a:fillRect/>
          </a:stretch>
        </p:blipFill>
        <p:spPr>
          <a:xfrm>
            <a:off x="2162424" y="1143000"/>
            <a:ext cx="4792596" cy="4235474"/>
          </a:xfrm>
          <a:prstGeom prst="rect">
            <a:avLst/>
          </a:prstGeom>
        </p:spPr>
      </p:pic>
      <p:sp>
        <p:nvSpPr>
          <p:cNvPr id="2" name="Title 1">
            <a:extLst>
              <a:ext uri="{FF2B5EF4-FFF2-40B4-BE49-F238E27FC236}">
                <a16:creationId xmlns:a16="http://schemas.microsoft.com/office/drawing/2014/main" id="{646FF2D8-8DE8-47C7-AB79-1B57A17BADEC}"/>
              </a:ext>
            </a:extLst>
          </p:cNvPr>
          <p:cNvSpPr>
            <a:spLocks noGrp="1"/>
          </p:cNvSpPr>
          <p:nvPr>
            <p:ph type="title"/>
          </p:nvPr>
        </p:nvSpPr>
        <p:spPr>
          <a:xfrm>
            <a:off x="228600" y="457200"/>
            <a:ext cx="8763000" cy="1143000"/>
          </a:xfrm>
        </p:spPr>
        <p:txBody>
          <a:bodyPr>
            <a:noAutofit/>
          </a:bodyPr>
          <a:lstStyle/>
          <a:p>
            <a:r>
              <a:rPr lang="en-US" sz="3600" b="1" dirty="0"/>
              <a:t>BUT WITH A CIRCUMCISED HEART, WE WILL FULLY LOVE THE LORD AND WILL LEARN </a:t>
            </a:r>
            <a:br>
              <a:rPr lang="en-US" sz="3600" b="1" dirty="0"/>
            </a:br>
            <a:r>
              <a:rPr lang="en-US" sz="3600" b="1" dirty="0"/>
              <a:t>HOW TO LIVE A FULLY RIGHTEOUS LIFE! </a:t>
            </a:r>
          </a:p>
        </p:txBody>
      </p:sp>
      <p:sp>
        <p:nvSpPr>
          <p:cNvPr id="6" name="TextBox 5">
            <a:extLst>
              <a:ext uri="{FF2B5EF4-FFF2-40B4-BE49-F238E27FC236}">
                <a16:creationId xmlns:a16="http://schemas.microsoft.com/office/drawing/2014/main" id="{78CB1F8A-5738-4003-883A-51E254A04753}"/>
              </a:ext>
            </a:extLst>
          </p:cNvPr>
          <p:cNvSpPr txBox="1"/>
          <p:nvPr/>
        </p:nvSpPr>
        <p:spPr>
          <a:xfrm>
            <a:off x="762000" y="4753920"/>
            <a:ext cx="7593445" cy="2062103"/>
          </a:xfrm>
          <a:prstGeom prst="rect">
            <a:avLst/>
          </a:prstGeom>
          <a:noFill/>
        </p:spPr>
        <p:txBody>
          <a:bodyPr wrap="square" rtlCol="0">
            <a:spAutoFit/>
          </a:bodyPr>
          <a:lstStyle/>
          <a:p>
            <a:pPr algn="ctr"/>
            <a:r>
              <a:rPr lang="en-US" sz="3200" dirty="0"/>
              <a:t>And the LORD your God will circumcise your heart and the heart of your descendants,</a:t>
            </a:r>
          </a:p>
          <a:p>
            <a:pPr algn="ctr"/>
            <a:r>
              <a:rPr lang="en-US" sz="3200" dirty="0"/>
              <a:t>to love the LORD your God with all your </a:t>
            </a:r>
          </a:p>
          <a:p>
            <a:pPr algn="ctr"/>
            <a:r>
              <a:rPr lang="en-US" sz="3200" dirty="0"/>
              <a:t>heart and with all your soul… Deut. 30:6</a:t>
            </a:r>
          </a:p>
        </p:txBody>
      </p:sp>
    </p:spTree>
    <p:extLst>
      <p:ext uri="{BB962C8B-B14F-4D97-AF65-F5344CB8AC3E}">
        <p14:creationId xmlns:p14="http://schemas.microsoft.com/office/powerpoint/2010/main" val="3875965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B39877-9860-47CB-92DD-720E38BECC93}"/>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666FAC2-07BE-47E5-8275-769D4774DBC4}"/>
              </a:ext>
            </a:extLst>
          </p:cNvPr>
          <p:cNvPicPr>
            <a:picLocks noChangeAspect="1"/>
          </p:cNvPicPr>
          <p:nvPr/>
        </p:nvPicPr>
        <p:blipFill>
          <a:blip r:embed="rId2"/>
          <a:stretch>
            <a:fillRect/>
          </a:stretch>
        </p:blipFill>
        <p:spPr>
          <a:xfrm>
            <a:off x="-50800" y="0"/>
            <a:ext cx="9347200" cy="7010399"/>
          </a:xfrm>
          <a:prstGeom prst="rect">
            <a:avLst/>
          </a:prstGeom>
        </p:spPr>
      </p:pic>
      <p:sp>
        <p:nvSpPr>
          <p:cNvPr id="3" name="Content Placeholder 2">
            <a:extLst>
              <a:ext uri="{FF2B5EF4-FFF2-40B4-BE49-F238E27FC236}">
                <a16:creationId xmlns:a16="http://schemas.microsoft.com/office/drawing/2014/main" id="{D7E739BA-F2A1-4091-B4CD-9EA5B6B229E6}"/>
              </a:ext>
            </a:extLst>
          </p:cNvPr>
          <p:cNvSpPr>
            <a:spLocks noGrp="1"/>
          </p:cNvSpPr>
          <p:nvPr>
            <p:ph idx="1"/>
          </p:nvPr>
        </p:nvSpPr>
        <p:spPr>
          <a:xfrm>
            <a:off x="76200" y="5593178"/>
            <a:ext cx="8991600" cy="2011363"/>
          </a:xfrm>
        </p:spPr>
        <p:txBody>
          <a:bodyPr>
            <a:normAutofit/>
          </a:bodyPr>
          <a:lstStyle/>
          <a:p>
            <a:pPr marL="0" indent="0" algn="ctr">
              <a:buNone/>
            </a:pPr>
            <a:r>
              <a:rPr lang="en-US" sz="36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“…putting off the body of the sins of the flesh by the circumcision of Christ” – Col.2:11 </a:t>
            </a:r>
          </a:p>
          <a:p>
            <a:endParaRPr lang="en-US" dirty="0"/>
          </a:p>
        </p:txBody>
      </p:sp>
      <p:sp>
        <p:nvSpPr>
          <p:cNvPr id="8" name="Rectangle 7">
            <a:extLst>
              <a:ext uri="{FF2B5EF4-FFF2-40B4-BE49-F238E27FC236}">
                <a16:creationId xmlns:a16="http://schemas.microsoft.com/office/drawing/2014/main" id="{9EBF8971-0437-4C2C-8A8A-0838E70B50A5}"/>
              </a:ext>
            </a:extLst>
          </p:cNvPr>
          <p:cNvSpPr/>
          <p:nvPr/>
        </p:nvSpPr>
        <p:spPr>
          <a:xfrm>
            <a:off x="647700" y="259140"/>
            <a:ext cx="7848600" cy="1569660"/>
          </a:xfrm>
          <a:prstGeom prst="rect">
            <a:avLst/>
          </a:prstGeom>
        </p:spPr>
        <p:txBody>
          <a:bodyPr wrap="square">
            <a:spAutoFit/>
          </a:bodyPr>
          <a:lstStyle/>
          <a:p>
            <a:pPr algn="ctr"/>
            <a:r>
              <a:rPr lang="en-US" sz="48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With a Circumcised Heart, </a:t>
            </a:r>
            <a:br>
              <a:rPr lang="en-US" sz="48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br>
            <a:r>
              <a:rPr lang="en-US" sz="48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We will gain Victory over Sin!</a:t>
            </a:r>
          </a:p>
        </p:txBody>
      </p:sp>
    </p:spTree>
    <p:extLst>
      <p:ext uri="{BB962C8B-B14F-4D97-AF65-F5344CB8AC3E}">
        <p14:creationId xmlns:p14="http://schemas.microsoft.com/office/powerpoint/2010/main" val="1530304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DAAD4-E8C2-45F5-B7FA-4ED95AE52A8C}"/>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D1EB8-D41C-426E-846B-2E5F08F3604E}"/>
              </a:ext>
            </a:extLst>
          </p:cNvPr>
          <p:cNvSpPr>
            <a:spLocks noGrp="1"/>
          </p:cNvSpPr>
          <p:nvPr>
            <p:ph type="title"/>
          </p:nvPr>
        </p:nvSpPr>
        <p:spPr/>
        <p:txBody>
          <a:bodyPr>
            <a:normAutofit fontScale="90000"/>
          </a:bodyPr>
          <a:lstStyle/>
          <a:p>
            <a:r>
              <a:rPr lang="en-US" dirty="0"/>
              <a:t>With a Circumcised Heart, We will seek God’s Praise, not Man’s Praise!</a:t>
            </a:r>
          </a:p>
        </p:txBody>
      </p:sp>
      <p:sp>
        <p:nvSpPr>
          <p:cNvPr id="3" name="Content Placeholder 2">
            <a:extLst>
              <a:ext uri="{FF2B5EF4-FFF2-40B4-BE49-F238E27FC236}">
                <a16:creationId xmlns:a16="http://schemas.microsoft.com/office/drawing/2014/main" id="{711E5D37-1F77-4121-8F6E-2AF41AD30C14}"/>
              </a:ext>
            </a:extLst>
          </p:cNvPr>
          <p:cNvSpPr>
            <a:spLocks noGrp="1"/>
          </p:cNvSpPr>
          <p:nvPr>
            <p:ph idx="1"/>
          </p:nvPr>
        </p:nvSpPr>
        <p:spPr>
          <a:xfrm>
            <a:off x="304800" y="1752600"/>
            <a:ext cx="8534400" cy="1143000"/>
          </a:xfrm>
        </p:spPr>
        <p:txBody>
          <a:bodyPr/>
          <a:lstStyle/>
          <a:p>
            <a:pPr marL="0" indent="0">
              <a:buNone/>
            </a:pPr>
            <a:r>
              <a:rPr lang="en-US" dirty="0"/>
              <a:t>“…and circumcision is that of the heart…whose praise is not from men but from God.” -Rom.2:29 </a:t>
            </a:r>
          </a:p>
          <a:p>
            <a:endParaRPr lang="en-US" dirty="0"/>
          </a:p>
        </p:txBody>
      </p:sp>
      <p:sp>
        <p:nvSpPr>
          <p:cNvPr id="5" name="TextBox 4">
            <a:extLst>
              <a:ext uri="{FF2B5EF4-FFF2-40B4-BE49-F238E27FC236}">
                <a16:creationId xmlns:a16="http://schemas.microsoft.com/office/drawing/2014/main" id="{E1482525-A9B3-448B-9361-2185DDF88DF2}"/>
              </a:ext>
            </a:extLst>
          </p:cNvPr>
          <p:cNvSpPr txBox="1"/>
          <p:nvPr/>
        </p:nvSpPr>
        <p:spPr>
          <a:xfrm>
            <a:off x="0" y="3276600"/>
            <a:ext cx="5181600" cy="3323987"/>
          </a:xfrm>
          <a:prstGeom prst="rect">
            <a:avLst/>
          </a:prstGeom>
          <a:noFill/>
        </p:spPr>
        <p:txBody>
          <a:bodyPr wrap="square" rtlCol="0">
            <a:spAutoFit/>
          </a:bodyPr>
          <a:lstStyle/>
          <a:p>
            <a:r>
              <a:rPr lang="en-US" sz="3200" dirty="0"/>
              <a:t>-Singers &amp; Musicians, do you sing &amp; play to be admired by people, or praised by God? </a:t>
            </a:r>
          </a:p>
          <a:p>
            <a:endParaRPr lang="en-US" dirty="0"/>
          </a:p>
          <a:p>
            <a:r>
              <a:rPr lang="en-US" sz="3200" dirty="0"/>
              <a:t>-Are you entertaining the people, or are your heart &amp; mind always focused on God?</a:t>
            </a:r>
          </a:p>
        </p:txBody>
      </p:sp>
      <p:pic>
        <p:nvPicPr>
          <p:cNvPr id="7" name="Picture 6">
            <a:extLst>
              <a:ext uri="{FF2B5EF4-FFF2-40B4-BE49-F238E27FC236}">
                <a16:creationId xmlns:a16="http://schemas.microsoft.com/office/drawing/2014/main" id="{A45B37B5-1D06-4895-96EC-5F455FBDD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807855"/>
            <a:ext cx="4050145" cy="4050145"/>
          </a:xfrm>
          <a:prstGeom prst="rect">
            <a:avLst/>
          </a:prstGeom>
        </p:spPr>
      </p:pic>
    </p:spTree>
    <p:extLst>
      <p:ext uri="{BB962C8B-B14F-4D97-AF65-F5344CB8AC3E}">
        <p14:creationId xmlns:p14="http://schemas.microsoft.com/office/powerpoint/2010/main" val="153057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D58B7-F3D3-4EF0-84E7-B47525508B64}"/>
              </a:ext>
            </a:extLst>
          </p:cNvPr>
          <p:cNvSpPr/>
          <p:nvPr/>
        </p:nvSpPr>
        <p:spPr>
          <a:xfrm>
            <a:off x="-76200" y="0"/>
            <a:ext cx="922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A731F-2133-4858-B503-3C3D9133C2AA}"/>
              </a:ext>
            </a:extLst>
          </p:cNvPr>
          <p:cNvSpPr>
            <a:spLocks noGrp="1"/>
          </p:cNvSpPr>
          <p:nvPr>
            <p:ph type="title"/>
          </p:nvPr>
        </p:nvSpPr>
        <p:spPr>
          <a:xfrm>
            <a:off x="457200" y="533400"/>
            <a:ext cx="8229600" cy="1143000"/>
          </a:xfrm>
        </p:spPr>
        <p:txBody>
          <a:bodyPr>
            <a:noAutofit/>
          </a:bodyPr>
          <a:lstStyle/>
          <a:p>
            <a:r>
              <a:rPr lang="en-US" sz="4200" dirty="0"/>
              <a:t>With a Circumcised Heart, We </a:t>
            </a:r>
            <a:br>
              <a:rPr lang="en-US" sz="4200" dirty="0"/>
            </a:br>
            <a:r>
              <a:rPr lang="en-US" sz="4200" dirty="0"/>
              <a:t>will Practice what We Preach!</a:t>
            </a:r>
          </a:p>
        </p:txBody>
      </p:sp>
      <p:sp>
        <p:nvSpPr>
          <p:cNvPr id="3" name="Content Placeholder 2">
            <a:extLst>
              <a:ext uri="{FF2B5EF4-FFF2-40B4-BE49-F238E27FC236}">
                <a16:creationId xmlns:a16="http://schemas.microsoft.com/office/drawing/2014/main" id="{21A05597-1505-4516-AAE8-CCCCB82371C6}"/>
              </a:ext>
            </a:extLst>
          </p:cNvPr>
          <p:cNvSpPr>
            <a:spLocks noGrp="1"/>
          </p:cNvSpPr>
          <p:nvPr>
            <p:ph idx="1"/>
          </p:nvPr>
        </p:nvSpPr>
        <p:spPr>
          <a:xfrm>
            <a:off x="457200" y="2179637"/>
            <a:ext cx="8229600" cy="4525963"/>
          </a:xfrm>
        </p:spPr>
        <p:txBody>
          <a:bodyPr/>
          <a:lstStyle/>
          <a:p>
            <a:pPr marL="0" indent="0">
              <a:buNone/>
            </a:pPr>
            <a:r>
              <a:rPr lang="en-US" dirty="0"/>
              <a:t>Leaders, do we do things in secret that we tell other people not to do?</a:t>
            </a:r>
          </a:p>
          <a:p>
            <a:pPr marL="0" indent="0">
              <a:buNone/>
            </a:pPr>
            <a:endParaRPr lang="en-US" sz="2000" dirty="0"/>
          </a:p>
          <a:p>
            <a:pPr marL="0" indent="0">
              <a:buNone/>
            </a:pPr>
            <a:r>
              <a:rPr lang="en-US" dirty="0"/>
              <a:t>Do we allow compromise &amp; mixture so we can gain more money, or approval, or control?</a:t>
            </a:r>
          </a:p>
          <a:p>
            <a:pPr marL="0" indent="0">
              <a:buNone/>
            </a:pPr>
            <a:endParaRPr lang="en-US" sz="2000" dirty="0"/>
          </a:p>
          <a:p>
            <a:pPr marL="0" indent="0">
              <a:buNone/>
            </a:pPr>
            <a:r>
              <a:rPr lang="en-US" dirty="0"/>
              <a:t>Do our lives inspire others to be more like Christ, or motivate them to leave the church? </a:t>
            </a:r>
          </a:p>
        </p:txBody>
      </p:sp>
    </p:spTree>
    <p:extLst>
      <p:ext uri="{BB962C8B-B14F-4D97-AF65-F5344CB8AC3E}">
        <p14:creationId xmlns:p14="http://schemas.microsoft.com/office/powerpoint/2010/main" val="223328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1A29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7FAB1-489A-4BF5-B5C9-7ACF1DB679ED}"/>
              </a:ext>
            </a:extLst>
          </p:cNvPr>
          <p:cNvPicPr>
            <a:picLocks noChangeAspect="1"/>
          </p:cNvPicPr>
          <p:nvPr/>
        </p:nvPicPr>
        <p:blipFill>
          <a:blip r:embed="rId2"/>
          <a:stretch>
            <a:fillRect/>
          </a:stretch>
        </p:blipFill>
        <p:spPr>
          <a:xfrm>
            <a:off x="2626425" y="1721197"/>
            <a:ext cx="3810000" cy="3810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9982025-418E-4498-A8B4-DAA90F5077EB}"/>
              </a:ext>
            </a:extLst>
          </p:cNvPr>
          <p:cNvSpPr>
            <a:spLocks noGrp="1"/>
          </p:cNvSpPr>
          <p:nvPr>
            <p:ph idx="1"/>
          </p:nvPr>
        </p:nvSpPr>
        <p:spPr>
          <a:xfrm>
            <a:off x="149925" y="974526"/>
            <a:ext cx="8763000" cy="1715493"/>
          </a:xfrm>
          <a:noFill/>
        </p:spPr>
        <p:txBody>
          <a:bodyPr>
            <a:normAutofit/>
          </a:bodyPr>
          <a:lstStyle/>
          <a:p>
            <a:pPr marL="0" indent="0" algn="ctr">
              <a:buNone/>
            </a:pPr>
            <a:r>
              <a:rPr lang="en-US" dirty="0">
                <a:ln>
                  <a:solidFill>
                    <a:schemeClr val="bg1"/>
                  </a:solidFill>
                </a:ln>
                <a:solidFill>
                  <a:schemeClr val="bg1"/>
                </a:solidFill>
                <a:effectLst>
                  <a:glow rad="139700">
                    <a:schemeClr val="tx1">
                      <a:alpha val="40000"/>
                    </a:schemeClr>
                  </a:glow>
                </a:effectLst>
                <a:latin typeface="+mj-lt"/>
                <a:ea typeface="+mj-ea"/>
                <a:cs typeface="+mj-cs"/>
              </a:rPr>
              <a:t>By carrying our cross daily, dying to sin daily, we progressively enter into being crucified with Christ- so that His life, and His heart, will live in us!  </a:t>
            </a:r>
          </a:p>
        </p:txBody>
      </p:sp>
      <p:sp>
        <p:nvSpPr>
          <p:cNvPr id="2" name="Title 1">
            <a:extLst>
              <a:ext uri="{FF2B5EF4-FFF2-40B4-BE49-F238E27FC236}">
                <a16:creationId xmlns:a16="http://schemas.microsoft.com/office/drawing/2014/main" id="{5DC8D73D-0CDE-4B10-AAFA-36A041B87BF6}"/>
              </a:ext>
            </a:extLst>
          </p:cNvPr>
          <p:cNvSpPr>
            <a:spLocks noGrp="1"/>
          </p:cNvSpPr>
          <p:nvPr>
            <p:ph type="title"/>
          </p:nvPr>
        </p:nvSpPr>
        <p:spPr>
          <a:xfrm>
            <a:off x="457200" y="265402"/>
            <a:ext cx="8229600" cy="1143000"/>
          </a:xfrm>
          <a:noFill/>
        </p:spPr>
        <p:txBody>
          <a:bodyPr>
            <a:normAutofit fontScale="90000"/>
          </a:bodyPr>
          <a:lstStyle/>
          <a:p>
            <a:r>
              <a:rPr lang="en-US" b="1" dirty="0">
                <a:ln>
                  <a:solidFill>
                    <a:schemeClr val="bg1"/>
                  </a:solidFill>
                </a:ln>
                <a:solidFill>
                  <a:schemeClr val="bg1"/>
                </a:solidFill>
                <a:effectLst>
                  <a:glow rad="139700">
                    <a:schemeClr val="tx1">
                      <a:alpha val="40000"/>
                    </a:schemeClr>
                  </a:glow>
                </a:effectLst>
              </a:rPr>
              <a:t>How can we gain a circumcised heart?</a:t>
            </a:r>
            <a:br>
              <a:rPr lang="en-US" dirty="0">
                <a:solidFill>
                  <a:schemeClr val="bg1"/>
                </a:solidFill>
                <a:effectLst>
                  <a:glow rad="139700">
                    <a:schemeClr val="tx1">
                      <a:alpha val="40000"/>
                    </a:schemeClr>
                  </a:glow>
                </a:effectLst>
              </a:rPr>
            </a:br>
            <a:endParaRPr lang="en-US" dirty="0">
              <a:solidFill>
                <a:schemeClr val="bg1"/>
              </a:solidFill>
              <a:effectLst>
                <a:glow rad="139700">
                  <a:schemeClr val="tx1">
                    <a:alpha val="40000"/>
                  </a:schemeClr>
                </a:glow>
              </a:effectLst>
            </a:endParaRPr>
          </a:p>
        </p:txBody>
      </p:sp>
      <p:sp>
        <p:nvSpPr>
          <p:cNvPr id="9" name="Rectangle 8">
            <a:extLst>
              <a:ext uri="{FF2B5EF4-FFF2-40B4-BE49-F238E27FC236}">
                <a16:creationId xmlns:a16="http://schemas.microsoft.com/office/drawing/2014/main" id="{A6842399-B066-481A-889D-5A43C5C1FE0C}"/>
              </a:ext>
            </a:extLst>
          </p:cNvPr>
          <p:cNvSpPr/>
          <p:nvPr/>
        </p:nvSpPr>
        <p:spPr>
          <a:xfrm>
            <a:off x="-47502" y="5714999"/>
            <a:ext cx="9191501"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bg1"/>
                  </a:solidFill>
                </a:ln>
                <a:solidFill>
                  <a:schemeClr val="bg1"/>
                </a:solidFill>
                <a:effectLst>
                  <a:glow rad="139700">
                    <a:schemeClr val="tx1">
                      <a:alpha val="40000"/>
                    </a:schemeClr>
                  </a:glow>
                </a:effectLst>
                <a:latin typeface="+mj-lt"/>
                <a:ea typeface="+mj-ea"/>
                <a:cs typeface="+mj-cs"/>
              </a:rPr>
              <a:t>“And whoever does not bear his cross and come </a:t>
            </a:r>
          </a:p>
          <a:p>
            <a:pPr algn="ctr"/>
            <a:r>
              <a:rPr lang="en-US" sz="2800" dirty="0">
                <a:ln>
                  <a:solidFill>
                    <a:schemeClr val="bg1"/>
                  </a:solidFill>
                </a:ln>
                <a:solidFill>
                  <a:schemeClr val="bg1"/>
                </a:solidFill>
                <a:effectLst>
                  <a:glow rad="139700">
                    <a:schemeClr val="tx1">
                      <a:alpha val="40000"/>
                    </a:schemeClr>
                  </a:glow>
                </a:effectLst>
                <a:latin typeface="+mj-lt"/>
                <a:ea typeface="+mj-ea"/>
                <a:cs typeface="+mj-cs"/>
              </a:rPr>
              <a:t>after Me cannot be My disciple.” -Lk.14:27</a:t>
            </a:r>
          </a:p>
        </p:txBody>
      </p:sp>
      <p:sp>
        <p:nvSpPr>
          <p:cNvPr id="8" name="Rectangle 7">
            <a:extLst>
              <a:ext uri="{FF2B5EF4-FFF2-40B4-BE49-F238E27FC236}">
                <a16:creationId xmlns:a16="http://schemas.microsoft.com/office/drawing/2014/main" id="{B7C280C2-326D-4D95-B680-BAE0159AED5A}"/>
              </a:ext>
            </a:extLst>
          </p:cNvPr>
          <p:cNvSpPr/>
          <p:nvPr/>
        </p:nvSpPr>
        <p:spPr>
          <a:xfrm>
            <a:off x="-64325" y="3962400"/>
            <a:ext cx="9191501" cy="1384995"/>
          </a:xfrm>
          <a:prstGeom prst="rect">
            <a:avLst/>
          </a:prstGeom>
          <a:noFill/>
        </p:spPr>
        <p:txBody>
          <a:bodyPr wrap="square">
            <a:spAutoFit/>
          </a:bodyPr>
          <a:lstStyle/>
          <a:p>
            <a:pPr algn="ctr">
              <a:spcBef>
                <a:spcPct val="20000"/>
              </a:spcBef>
            </a:pPr>
            <a:r>
              <a:rPr lang="en-US" sz="2800" dirty="0">
                <a:ln>
                  <a:solidFill>
                    <a:schemeClr val="bg1"/>
                  </a:solidFill>
                </a:ln>
                <a:solidFill>
                  <a:schemeClr val="bg1"/>
                </a:solidFill>
                <a:effectLst>
                  <a:glow rad="139700">
                    <a:schemeClr val="tx1">
                      <a:alpha val="40000"/>
                    </a:schemeClr>
                  </a:glow>
                </a:effectLst>
                <a:latin typeface="+mj-lt"/>
                <a:ea typeface="+mj-ea"/>
                <a:cs typeface="+mj-cs"/>
              </a:rPr>
              <a:t>Jesus said to them, "If anyone desires to come after Me, let him deny himself, and take up his cross daily, and follow Me.” –Lk.9:23 </a:t>
            </a:r>
          </a:p>
        </p:txBody>
      </p:sp>
    </p:spTree>
    <p:extLst>
      <p:ext uri="{BB962C8B-B14F-4D97-AF65-F5344CB8AC3E}">
        <p14:creationId xmlns:p14="http://schemas.microsoft.com/office/powerpoint/2010/main" val="4079925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F562C6-D671-4F13-A377-EDF6772A2EF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6858002"/>
          </a:xfrm>
          <a:prstGeom prst="rect">
            <a:avLst/>
          </a:prstGeom>
          <a:ln>
            <a:noFill/>
          </a:ln>
        </p:spPr>
      </p:pic>
      <p:sp>
        <p:nvSpPr>
          <p:cNvPr id="12" name="Content Placeholder 11">
            <a:extLst>
              <a:ext uri="{FF2B5EF4-FFF2-40B4-BE49-F238E27FC236}">
                <a16:creationId xmlns:a16="http://schemas.microsoft.com/office/drawing/2014/main" id="{7D447C75-5380-415C-92F7-D92FF26D8DE0}"/>
              </a:ext>
            </a:extLst>
          </p:cNvPr>
          <p:cNvSpPr>
            <a:spLocks noGrp="1"/>
          </p:cNvSpPr>
          <p:nvPr>
            <p:ph idx="1"/>
          </p:nvPr>
        </p:nvSpPr>
        <p:spPr>
          <a:xfrm>
            <a:off x="76200" y="122237"/>
            <a:ext cx="8686800" cy="4525963"/>
          </a:xfrm>
        </p:spPr>
        <p:txBody>
          <a:bodyPr>
            <a:normAutofit/>
          </a:bodyPr>
          <a:lstStyle/>
          <a:p>
            <a:pPr marL="0" indent="0" algn="ctr">
              <a:spcBef>
                <a:spcPts val="0"/>
              </a:spcBef>
              <a:buNone/>
            </a:pPr>
            <a:r>
              <a:rPr lang="en-US" sz="40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Let the sword of the Spirit cut and expose the sin in our heart &amp; life – </a:t>
            </a:r>
          </a:p>
          <a:p>
            <a:pPr marL="0" indent="0" algn="ctr">
              <a:spcBef>
                <a:spcPts val="0"/>
              </a:spcBef>
              <a:buNone/>
            </a:pPr>
            <a:r>
              <a:rPr lang="en-US" sz="40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then cry out for cleansing! </a:t>
            </a:r>
          </a:p>
        </p:txBody>
      </p:sp>
      <p:sp>
        <p:nvSpPr>
          <p:cNvPr id="15" name="Rectangle 14">
            <a:extLst>
              <a:ext uri="{FF2B5EF4-FFF2-40B4-BE49-F238E27FC236}">
                <a16:creationId xmlns:a16="http://schemas.microsoft.com/office/drawing/2014/main" id="{A930C98B-D745-44A8-AC06-DA77A77576FF}"/>
              </a:ext>
            </a:extLst>
          </p:cNvPr>
          <p:cNvSpPr/>
          <p:nvPr/>
        </p:nvSpPr>
        <p:spPr>
          <a:xfrm>
            <a:off x="4564743" y="4191000"/>
            <a:ext cx="4648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lang="en-US" sz="3200" b="1" dirty="0">
                <a:ln w="952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For the Word of God is sharper than any two-edged sword…and is a discerner of the thoughts and intents of the heart</a:t>
            </a:r>
          </a:p>
        </p:txBody>
      </p:sp>
    </p:spTree>
    <p:extLst>
      <p:ext uri="{BB962C8B-B14F-4D97-AF65-F5344CB8AC3E}">
        <p14:creationId xmlns:p14="http://schemas.microsoft.com/office/powerpoint/2010/main" val="2185134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3CED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4160-C538-4503-8FF4-B7173EFE97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6FABEC1-0563-4040-A9CA-2A6F9BC9BA0A}"/>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sp>
        <p:nvSpPr>
          <p:cNvPr id="6" name="TextBox 5">
            <a:extLst>
              <a:ext uri="{FF2B5EF4-FFF2-40B4-BE49-F238E27FC236}">
                <a16:creationId xmlns:a16="http://schemas.microsoft.com/office/drawing/2014/main" id="{94B4FAA0-3371-4C88-A092-D9EFA611E504}"/>
              </a:ext>
            </a:extLst>
          </p:cNvPr>
          <p:cNvSpPr txBox="1"/>
          <p:nvPr/>
        </p:nvSpPr>
        <p:spPr>
          <a:xfrm>
            <a:off x="0" y="4857524"/>
            <a:ext cx="9144000" cy="2028119"/>
          </a:xfrm>
          <a:prstGeom prst="rect">
            <a:avLst/>
          </a:prstGeom>
          <a:noFill/>
          <a:ln>
            <a:noFill/>
          </a:ln>
        </p:spPr>
        <p:txBody>
          <a:bodyPr wrap="square" rtlCol="0">
            <a:spAutoFit/>
          </a:bodyPr>
          <a:lstStyle/>
          <a:p>
            <a:pPr algn="ctr">
              <a:lnSpc>
                <a:spcPts val="3000"/>
              </a:lnSpc>
            </a:pPr>
            <a:r>
              <a:rPr lang="en-US" sz="3200" dirty="0"/>
              <a:t>The Jewish priests used a sword or large knife to cut up the parts of the offerings before they would be burned at the altar- we need the sword of the Spirit to cut up and expose the areas of sinful flesh in our lives that need to be burned at the altar of consecration!</a:t>
            </a:r>
          </a:p>
        </p:txBody>
      </p:sp>
    </p:spTree>
    <p:extLst>
      <p:ext uri="{BB962C8B-B14F-4D97-AF65-F5344CB8AC3E}">
        <p14:creationId xmlns:p14="http://schemas.microsoft.com/office/powerpoint/2010/main" val="1255607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22F9-3D94-44C0-AAD7-CE47D6ABAA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ABF135-09EB-4029-9F24-C5FC4D4AE404}"/>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0" y="0"/>
            <a:ext cx="9356725" cy="6892132"/>
          </a:xfrm>
        </p:spPr>
      </p:pic>
      <p:sp>
        <p:nvSpPr>
          <p:cNvPr id="6" name="TextBox 5">
            <a:extLst>
              <a:ext uri="{FF2B5EF4-FFF2-40B4-BE49-F238E27FC236}">
                <a16:creationId xmlns:a16="http://schemas.microsoft.com/office/drawing/2014/main" id="{DE33E2CB-C882-4BD8-B84E-D294D4465B32}"/>
              </a:ext>
            </a:extLst>
          </p:cNvPr>
          <p:cNvSpPr txBox="1"/>
          <p:nvPr/>
        </p:nvSpPr>
        <p:spPr>
          <a:xfrm>
            <a:off x="2422525" y="62205"/>
            <a:ext cx="6934200" cy="1567865"/>
          </a:xfrm>
          <a:prstGeom prst="rect">
            <a:avLst/>
          </a:prstGeom>
          <a:noFill/>
        </p:spPr>
        <p:txBody>
          <a:bodyPr wrap="square" rtlCol="0">
            <a:spAutoFit/>
          </a:bodyPr>
          <a:lstStyle/>
          <a:p>
            <a:pPr algn="ctr">
              <a:lnSpc>
                <a:spcPts val="3800"/>
              </a:lnSpc>
            </a:pPr>
            <a:r>
              <a:rPr lang="en-US" sz="4000" b="1" dirty="0">
                <a:ln w="9525">
                  <a:solidFill>
                    <a:srgbClr val="C00000"/>
                  </a:solidFill>
                </a:ln>
                <a:solidFill>
                  <a:srgbClr val="FF0000"/>
                </a:solidFill>
                <a:effectLst>
                  <a:glow rad="139700">
                    <a:schemeClr val="bg1">
                      <a:alpha val="40000"/>
                    </a:schemeClr>
                  </a:glow>
                </a:effectLst>
              </a:rPr>
              <a:t>Always walk in the Light- </a:t>
            </a:r>
          </a:p>
          <a:p>
            <a:pPr algn="ctr">
              <a:lnSpc>
                <a:spcPts val="3800"/>
              </a:lnSpc>
            </a:pPr>
            <a:r>
              <a:rPr lang="en-US" sz="4000" b="1" dirty="0">
                <a:ln w="9525">
                  <a:solidFill>
                    <a:srgbClr val="C00000"/>
                  </a:solidFill>
                </a:ln>
                <a:solidFill>
                  <a:srgbClr val="FF0000"/>
                </a:solidFill>
                <a:effectLst>
                  <a:glow rad="139700">
                    <a:schemeClr val="bg1">
                      <a:alpha val="40000"/>
                    </a:schemeClr>
                  </a:glow>
                </a:effectLst>
              </a:rPr>
              <a:t>and any remaining darkness </a:t>
            </a:r>
          </a:p>
          <a:p>
            <a:pPr algn="ctr">
              <a:lnSpc>
                <a:spcPts val="3800"/>
              </a:lnSpc>
            </a:pPr>
            <a:r>
              <a:rPr lang="en-US" sz="4000" b="1" dirty="0">
                <a:ln w="9525">
                  <a:solidFill>
                    <a:srgbClr val="C00000"/>
                  </a:solidFill>
                </a:ln>
                <a:solidFill>
                  <a:srgbClr val="FF0000"/>
                </a:solidFill>
                <a:effectLst>
                  <a:glow rad="139700">
                    <a:schemeClr val="bg1">
                      <a:alpha val="40000"/>
                    </a:schemeClr>
                  </a:glow>
                </a:effectLst>
              </a:rPr>
              <a:t>is only shadows behind us!</a:t>
            </a:r>
          </a:p>
        </p:txBody>
      </p:sp>
      <p:sp>
        <p:nvSpPr>
          <p:cNvPr id="7" name="Rectangle 6">
            <a:extLst>
              <a:ext uri="{FF2B5EF4-FFF2-40B4-BE49-F238E27FC236}">
                <a16:creationId xmlns:a16="http://schemas.microsoft.com/office/drawing/2014/main" id="{59AEE7ED-DF16-41FF-B99F-97F6A52726FE}"/>
              </a:ext>
            </a:extLst>
          </p:cNvPr>
          <p:cNvSpPr/>
          <p:nvPr/>
        </p:nvSpPr>
        <p:spPr>
          <a:xfrm>
            <a:off x="2514600" y="4383220"/>
            <a:ext cx="6858000" cy="2474780"/>
          </a:xfrm>
          <a:prstGeom prst="rect">
            <a:avLst/>
          </a:prstGeom>
        </p:spPr>
        <p:txBody>
          <a:bodyPr wrap="square">
            <a:spAutoFit/>
          </a:bodyPr>
          <a:lstStyle/>
          <a:p>
            <a:pPr algn="ctr">
              <a:lnSpc>
                <a:spcPts val="3700"/>
              </a:lnSpc>
            </a:pPr>
            <a:r>
              <a:rPr lang="en-US" sz="3800" b="1" dirty="0">
                <a:ln w="12700">
                  <a:solidFill>
                    <a:schemeClr val="bg1"/>
                  </a:solidFill>
                </a:ln>
                <a:solidFill>
                  <a:schemeClr val="bg1"/>
                </a:solidFill>
                <a:effectLst>
                  <a:glow rad="139700">
                    <a:schemeClr val="tx1">
                      <a:alpha val="40000"/>
                    </a:schemeClr>
                  </a:glow>
                </a:effectLst>
              </a:rPr>
              <a:t>If we walk in the light as He is </a:t>
            </a:r>
          </a:p>
          <a:p>
            <a:pPr algn="ctr">
              <a:lnSpc>
                <a:spcPts val="3700"/>
              </a:lnSpc>
            </a:pPr>
            <a:r>
              <a:rPr lang="en-US" sz="3800" b="1" dirty="0">
                <a:ln w="12700">
                  <a:solidFill>
                    <a:schemeClr val="bg1"/>
                  </a:solidFill>
                </a:ln>
                <a:solidFill>
                  <a:schemeClr val="bg1"/>
                </a:solidFill>
                <a:effectLst>
                  <a:glow rad="139700">
                    <a:schemeClr val="tx1">
                      <a:alpha val="40000"/>
                    </a:schemeClr>
                  </a:glow>
                </a:effectLst>
              </a:rPr>
              <a:t>in the light, we have fellowship </a:t>
            </a:r>
          </a:p>
          <a:p>
            <a:pPr algn="ctr">
              <a:lnSpc>
                <a:spcPts val="3700"/>
              </a:lnSpc>
            </a:pPr>
            <a:r>
              <a:rPr lang="en-US" sz="3800" b="1" dirty="0">
                <a:ln w="12700">
                  <a:solidFill>
                    <a:schemeClr val="bg1"/>
                  </a:solidFill>
                </a:ln>
                <a:solidFill>
                  <a:schemeClr val="bg1"/>
                </a:solidFill>
                <a:effectLst>
                  <a:glow rad="139700">
                    <a:schemeClr val="tx1">
                      <a:alpha val="40000"/>
                    </a:schemeClr>
                  </a:glow>
                </a:effectLst>
              </a:rPr>
              <a:t>with one another, and the blood </a:t>
            </a:r>
          </a:p>
          <a:p>
            <a:pPr algn="ctr">
              <a:lnSpc>
                <a:spcPts val="3700"/>
              </a:lnSpc>
            </a:pPr>
            <a:r>
              <a:rPr lang="en-US" sz="3800" b="1" dirty="0">
                <a:ln w="12700">
                  <a:solidFill>
                    <a:schemeClr val="bg1"/>
                  </a:solidFill>
                </a:ln>
                <a:solidFill>
                  <a:schemeClr val="bg1"/>
                </a:solidFill>
                <a:effectLst>
                  <a:glow rad="139700">
                    <a:schemeClr val="tx1">
                      <a:alpha val="40000"/>
                    </a:schemeClr>
                  </a:glow>
                </a:effectLst>
              </a:rPr>
              <a:t>of Jesus Christ His Son cleanses </a:t>
            </a:r>
          </a:p>
          <a:p>
            <a:pPr algn="ctr">
              <a:lnSpc>
                <a:spcPts val="3700"/>
              </a:lnSpc>
            </a:pPr>
            <a:r>
              <a:rPr lang="en-US" sz="3800" b="1" dirty="0">
                <a:ln w="12700">
                  <a:solidFill>
                    <a:schemeClr val="bg1"/>
                  </a:solidFill>
                </a:ln>
                <a:solidFill>
                  <a:schemeClr val="bg1"/>
                </a:solidFill>
                <a:effectLst>
                  <a:glow rad="139700">
                    <a:schemeClr val="tx1">
                      <a:alpha val="40000"/>
                    </a:schemeClr>
                  </a:glow>
                </a:effectLst>
              </a:rPr>
              <a:t>us from all sin. -1 Jn.1:7</a:t>
            </a:r>
          </a:p>
        </p:txBody>
      </p:sp>
    </p:spTree>
    <p:extLst>
      <p:ext uri="{BB962C8B-B14F-4D97-AF65-F5344CB8AC3E}">
        <p14:creationId xmlns:p14="http://schemas.microsoft.com/office/powerpoint/2010/main" val="90114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070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4CD523-A7AB-40F3-9199-BB31A961136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a:ln>
            <a:noFill/>
          </a:ln>
          <a:effectLst>
            <a:softEdge rad="112500"/>
          </a:effectLst>
        </p:spPr>
      </p:pic>
      <p:sp>
        <p:nvSpPr>
          <p:cNvPr id="6" name="TextBox 5">
            <a:extLst>
              <a:ext uri="{FF2B5EF4-FFF2-40B4-BE49-F238E27FC236}">
                <a16:creationId xmlns:a16="http://schemas.microsoft.com/office/drawing/2014/main" id="{BFBA1478-A58E-4F8F-9EA0-0E66F901F27D}"/>
              </a:ext>
            </a:extLst>
          </p:cNvPr>
          <p:cNvSpPr txBox="1"/>
          <p:nvPr/>
        </p:nvSpPr>
        <p:spPr>
          <a:xfrm>
            <a:off x="304800" y="457200"/>
            <a:ext cx="8534400" cy="5170646"/>
          </a:xfrm>
          <a:prstGeom prst="rect">
            <a:avLst/>
          </a:prstGeom>
          <a:noFill/>
        </p:spPr>
        <p:txBody>
          <a:bodyPr wrap="square" rtlCol="0">
            <a:spAutoFit/>
          </a:bodyPr>
          <a:lstStyle/>
          <a:p>
            <a:r>
              <a:rPr lang="en-US" sz="3300" b="1" i="1" dirty="0">
                <a:ln w="12700">
                  <a:solidFill>
                    <a:srgbClr val="271C0F"/>
                  </a:solidFill>
                </a:ln>
                <a:solidFill>
                  <a:srgbClr val="271C0F"/>
                </a:solidFill>
                <a:effectLst/>
                <a:latin typeface="Century Gothic" panose="020B0502020202020204" pitchFamily="34" charset="0"/>
              </a:rPr>
              <a:t>Thus says the Lord GOD: "No foreigner, uncircumcised in heart or uncircumcised in flesh, shall enter My sanctuary...</a:t>
            </a:r>
          </a:p>
          <a:p>
            <a:pPr algn="r"/>
            <a:r>
              <a:rPr lang="en-US" sz="3300" b="1" i="1" dirty="0">
                <a:ln w="12700">
                  <a:solidFill>
                    <a:srgbClr val="271C0F"/>
                  </a:solidFill>
                </a:ln>
                <a:solidFill>
                  <a:srgbClr val="271C0F"/>
                </a:solidFill>
                <a:effectLst/>
                <a:latin typeface="Century Gothic" panose="020B0502020202020204" pitchFamily="34" charset="0"/>
              </a:rPr>
              <a:t>– Ezekiel 44:9</a:t>
            </a:r>
          </a:p>
          <a:p>
            <a:endParaRPr lang="en-US" sz="3300" b="1" i="1" dirty="0">
              <a:ln w="12700">
                <a:solidFill>
                  <a:srgbClr val="271C0F"/>
                </a:solidFill>
              </a:ln>
              <a:solidFill>
                <a:srgbClr val="271C0F"/>
              </a:solidFill>
              <a:effectLst/>
              <a:latin typeface="Century Gothic" panose="020B0502020202020204" pitchFamily="34" charset="0"/>
            </a:endParaRPr>
          </a:p>
          <a:p>
            <a:r>
              <a:rPr lang="en-US" sz="3300" b="1" i="1" dirty="0">
                <a:ln w="12700">
                  <a:solidFill>
                    <a:srgbClr val="271C0F"/>
                  </a:solidFill>
                </a:ln>
                <a:solidFill>
                  <a:srgbClr val="271C0F"/>
                </a:solidFill>
                <a:effectLst/>
                <a:latin typeface="Century Gothic" panose="020B0502020202020204" pitchFamily="34" charset="0"/>
              </a:rPr>
              <a:t>And when a stranger dwells with you and wants to keep the Passover to the LORD, let all his males be circumcised... and he shall be as a native of the land...</a:t>
            </a:r>
          </a:p>
          <a:p>
            <a:pPr algn="r"/>
            <a:r>
              <a:rPr lang="en-US" sz="3300" b="1" i="1" dirty="0">
                <a:ln w="12700">
                  <a:solidFill>
                    <a:srgbClr val="271C0F"/>
                  </a:solidFill>
                </a:ln>
                <a:solidFill>
                  <a:srgbClr val="271C0F"/>
                </a:solidFill>
                <a:effectLst/>
                <a:latin typeface="Century Gothic" panose="020B0502020202020204" pitchFamily="34" charset="0"/>
              </a:rPr>
              <a:t>– Exodus 12:48</a:t>
            </a:r>
          </a:p>
        </p:txBody>
      </p:sp>
    </p:spTree>
    <p:extLst>
      <p:ext uri="{BB962C8B-B14F-4D97-AF65-F5344CB8AC3E}">
        <p14:creationId xmlns:p14="http://schemas.microsoft.com/office/powerpoint/2010/main" val="31973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224AD-4B06-41DE-B72C-FE580EFC2D40}"/>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5AC0EC2-3D3B-4512-94DD-0F6B97935A34}"/>
              </a:ext>
            </a:extLst>
          </p:cNvPr>
          <p:cNvPicPr>
            <a:picLocks noChangeAspect="1"/>
          </p:cNvPicPr>
          <p:nvPr/>
        </p:nvPicPr>
        <p:blipFill>
          <a:blip r:embed="rId2"/>
          <a:stretch>
            <a:fillRect/>
          </a:stretch>
        </p:blipFill>
        <p:spPr>
          <a:xfrm>
            <a:off x="0" y="-287262"/>
            <a:ext cx="7543800" cy="7380351"/>
          </a:xfrm>
          <a:prstGeom prst="rect">
            <a:avLst/>
          </a:prstGeom>
        </p:spPr>
      </p:pic>
      <p:sp>
        <p:nvSpPr>
          <p:cNvPr id="2" name="Title 1">
            <a:extLst>
              <a:ext uri="{FF2B5EF4-FFF2-40B4-BE49-F238E27FC236}">
                <a16:creationId xmlns:a16="http://schemas.microsoft.com/office/drawing/2014/main" id="{EF5B5544-EACB-44C1-BC32-E3E6EEDE8AAA}"/>
              </a:ext>
            </a:extLst>
          </p:cNvPr>
          <p:cNvSpPr>
            <a:spLocks noGrp="1"/>
          </p:cNvSpPr>
          <p:nvPr>
            <p:ph type="title"/>
          </p:nvPr>
        </p:nvSpPr>
        <p:spPr>
          <a:xfrm>
            <a:off x="381000" y="990600"/>
            <a:ext cx="8229600" cy="1143000"/>
          </a:xfrm>
        </p:spPr>
        <p:txBody>
          <a:bodyPr>
            <a:noAutofit/>
          </a:bodyPr>
          <a:lstStyle/>
          <a:p>
            <a:pPr>
              <a:lnSpc>
                <a:spcPts val="6300"/>
              </a:lnSpc>
            </a:pPr>
            <a:r>
              <a:rPr lang="en-US" sz="6000" b="1" i="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Do You Pass the Test </a:t>
            </a:r>
            <a:br>
              <a:rPr lang="en-US" sz="6000" b="1" i="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br>
            <a:r>
              <a:rPr lang="en-US" sz="6000" b="1" i="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rPr>
              <a:t>of Circumcision?</a:t>
            </a:r>
          </a:p>
        </p:txBody>
      </p:sp>
      <p:sp>
        <p:nvSpPr>
          <p:cNvPr id="3" name="Content Placeholder 2">
            <a:extLst>
              <a:ext uri="{FF2B5EF4-FFF2-40B4-BE49-F238E27FC236}">
                <a16:creationId xmlns:a16="http://schemas.microsoft.com/office/drawing/2014/main" id="{DC8F3828-4942-463D-BBA5-DD538FF20053}"/>
              </a:ext>
            </a:extLst>
          </p:cNvPr>
          <p:cNvSpPr>
            <a:spLocks noGrp="1"/>
          </p:cNvSpPr>
          <p:nvPr>
            <p:ph idx="1"/>
          </p:nvPr>
        </p:nvSpPr>
        <p:spPr>
          <a:xfrm>
            <a:off x="152400" y="2713037"/>
            <a:ext cx="8991600" cy="4525963"/>
          </a:xfrm>
        </p:spPr>
        <p:txBody>
          <a:bodyPr>
            <a:normAutofit fontScale="47500" lnSpcReduction="20000"/>
          </a:bodyPr>
          <a:lstStyle/>
          <a:p>
            <a:pPr marL="0" indent="0">
              <a:lnSpc>
                <a:spcPct val="120000"/>
              </a:lnSpc>
              <a:spcBef>
                <a:spcPct val="0"/>
              </a:spcBef>
              <a:buNone/>
            </a:pPr>
            <a:r>
              <a:rPr lang="en-US" sz="7600" b="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mj-lt"/>
                <a:ea typeface="+mj-ea"/>
                <a:cs typeface="+mj-cs"/>
              </a:rPr>
              <a:t>-Are you gaining a life of victory &amp; holiness?</a:t>
            </a:r>
          </a:p>
          <a:p>
            <a:pPr marL="0" indent="0">
              <a:lnSpc>
                <a:spcPct val="120000"/>
              </a:lnSpc>
              <a:spcBef>
                <a:spcPct val="0"/>
              </a:spcBef>
              <a:buNone/>
            </a:pPr>
            <a:r>
              <a:rPr lang="en-US" sz="7600" b="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mj-lt"/>
                <a:ea typeface="+mj-ea"/>
                <a:cs typeface="+mj-cs"/>
              </a:rPr>
              <a:t>-Are you loving God more &amp; hating every sin?</a:t>
            </a:r>
          </a:p>
          <a:p>
            <a:pPr marL="0" indent="0">
              <a:lnSpc>
                <a:spcPct val="120000"/>
              </a:lnSpc>
              <a:spcBef>
                <a:spcPct val="0"/>
              </a:spcBef>
              <a:buNone/>
            </a:pPr>
            <a:r>
              <a:rPr lang="en-US" sz="7600" b="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mj-lt"/>
                <a:ea typeface="+mj-ea"/>
                <a:cs typeface="+mj-cs"/>
              </a:rPr>
              <a:t>-Do you sing/play music only for God’s praise?</a:t>
            </a:r>
          </a:p>
          <a:p>
            <a:pPr marL="0" indent="0">
              <a:lnSpc>
                <a:spcPct val="120000"/>
              </a:lnSpc>
              <a:spcBef>
                <a:spcPct val="0"/>
              </a:spcBef>
              <a:buNone/>
            </a:pPr>
            <a:r>
              <a:rPr lang="en-US" sz="7600" b="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mj-lt"/>
                <a:ea typeface="+mj-ea"/>
                <a:cs typeface="+mj-cs"/>
              </a:rPr>
              <a:t>-Do you practice what you preach?</a:t>
            </a:r>
          </a:p>
          <a:p>
            <a:pPr marL="0" indent="0" algn="ctr">
              <a:lnSpc>
                <a:spcPct val="120000"/>
              </a:lnSpc>
              <a:spcBef>
                <a:spcPct val="0"/>
              </a:spcBef>
              <a:buNone/>
            </a:pPr>
            <a:endParaRPr lang="en-US" sz="8400" b="1" i="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mj-lt"/>
              <a:ea typeface="+mj-ea"/>
              <a:cs typeface="+mj-cs"/>
            </a:endParaRPr>
          </a:p>
          <a:p>
            <a:pPr marL="0" indent="0" algn="ctr">
              <a:lnSpc>
                <a:spcPct val="120000"/>
              </a:lnSpc>
              <a:spcBef>
                <a:spcPct val="0"/>
              </a:spcBef>
              <a:buNone/>
            </a:pPr>
            <a:r>
              <a:rPr lang="en-US" sz="8400" b="1" i="1" dirty="0">
                <a:ln>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mj-lt"/>
                <a:ea typeface="+mj-ea"/>
                <a:cs typeface="+mj-cs"/>
              </a:rPr>
              <a:t> CHRIST CAN CIRCUMCISE OUR HEART!</a:t>
            </a:r>
          </a:p>
          <a:p>
            <a:pPr marL="0" indent="0">
              <a:buNone/>
            </a:pPr>
            <a:endParaRPr lang="en-US" dirty="0"/>
          </a:p>
        </p:txBody>
      </p:sp>
    </p:spTree>
    <p:extLst>
      <p:ext uri="{BB962C8B-B14F-4D97-AF65-F5344CB8AC3E}">
        <p14:creationId xmlns:p14="http://schemas.microsoft.com/office/powerpoint/2010/main" val="1379869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0A8B0-5F35-44B6-B5D0-235FB3DB3BC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1"/>
            <a:ext cx="9122343" cy="6858001"/>
          </a:xfrm>
          <a:prstGeom prst="rect">
            <a:avLst/>
          </a:prstGeom>
        </p:spPr>
      </p:pic>
      <p:sp>
        <p:nvSpPr>
          <p:cNvPr id="3" name="Subtitle 2">
            <a:extLst>
              <a:ext uri="{FF2B5EF4-FFF2-40B4-BE49-F238E27FC236}">
                <a16:creationId xmlns:a16="http://schemas.microsoft.com/office/drawing/2014/main" id="{29B924BA-C066-4648-8351-D024372875C5}"/>
              </a:ext>
            </a:extLst>
          </p:cNvPr>
          <p:cNvSpPr>
            <a:spLocks noGrp="1"/>
          </p:cNvSpPr>
          <p:nvPr>
            <p:ph type="subTitle" idx="1"/>
          </p:nvPr>
        </p:nvSpPr>
        <p:spPr>
          <a:xfrm>
            <a:off x="2743200" y="4203701"/>
            <a:ext cx="6400800" cy="2501899"/>
          </a:xfrm>
          <a:ln w="12700">
            <a:noFill/>
          </a:ln>
        </p:spPr>
        <p:txBody>
          <a:bodyPr>
            <a:normAutofit/>
          </a:bodyPr>
          <a:lstStyle/>
          <a:p>
            <a:pPr>
              <a:spcBef>
                <a:spcPts val="0"/>
              </a:spcBef>
            </a:pPr>
            <a:r>
              <a:rPr lang="en-US" sz="4400" dirty="0">
                <a:ln w="19050">
                  <a:solidFill>
                    <a:srgbClr val="FFCC00"/>
                  </a:solidFill>
                </a:ln>
                <a:solidFill>
                  <a:srgbClr val="FFCC00"/>
                </a:solidFill>
                <a:effectLst>
                  <a:glow rad="139700">
                    <a:schemeClr val="tx1">
                      <a:alpha val="40000"/>
                    </a:schemeClr>
                  </a:glow>
                  <a:outerShdw blurRad="38100" dist="38100" dir="2700000" algn="tl">
                    <a:srgbClr val="000000">
                      <a:alpha val="43137"/>
                    </a:srgbClr>
                  </a:outerShdw>
                </a:effectLst>
              </a:rPr>
              <a:t>“And His wife has </a:t>
            </a:r>
          </a:p>
          <a:p>
            <a:pPr>
              <a:spcBef>
                <a:spcPts val="0"/>
              </a:spcBef>
            </a:pPr>
            <a:r>
              <a:rPr lang="en-US" sz="4400" dirty="0">
                <a:ln w="19050">
                  <a:solidFill>
                    <a:srgbClr val="FFCC00"/>
                  </a:solidFill>
                </a:ln>
                <a:solidFill>
                  <a:srgbClr val="FFCC00"/>
                </a:solidFill>
                <a:effectLst>
                  <a:glow rad="139700">
                    <a:schemeClr val="tx1">
                      <a:alpha val="40000"/>
                    </a:schemeClr>
                  </a:glow>
                  <a:outerShdw blurRad="38100" dist="38100" dir="2700000" algn="tl">
                    <a:srgbClr val="000000">
                      <a:alpha val="43137"/>
                    </a:srgbClr>
                  </a:outerShdw>
                </a:effectLst>
              </a:rPr>
              <a:t>made herself </a:t>
            </a:r>
          </a:p>
          <a:p>
            <a:pPr>
              <a:spcBef>
                <a:spcPts val="0"/>
              </a:spcBef>
            </a:pPr>
            <a:r>
              <a:rPr lang="en-US" sz="4400" dirty="0">
                <a:ln w="19050">
                  <a:solidFill>
                    <a:srgbClr val="FFCC00"/>
                  </a:solidFill>
                </a:ln>
                <a:solidFill>
                  <a:srgbClr val="FFCC00"/>
                </a:solidFill>
                <a:effectLst>
                  <a:glow rad="139700">
                    <a:schemeClr val="tx1">
                      <a:alpha val="40000"/>
                    </a:schemeClr>
                  </a:glow>
                  <a:outerShdw blurRad="38100" dist="38100" dir="2700000" algn="tl">
                    <a:srgbClr val="000000">
                      <a:alpha val="43137"/>
                    </a:srgbClr>
                  </a:outerShdw>
                </a:effectLst>
              </a:rPr>
              <a:t>ready”–Rev.19:7</a:t>
            </a:r>
          </a:p>
        </p:txBody>
      </p:sp>
      <p:sp>
        <p:nvSpPr>
          <p:cNvPr id="6" name="TextBox 5">
            <a:extLst>
              <a:ext uri="{FF2B5EF4-FFF2-40B4-BE49-F238E27FC236}">
                <a16:creationId xmlns:a16="http://schemas.microsoft.com/office/drawing/2014/main" id="{AD92E824-4D3B-421C-82F1-E89D30933108}"/>
              </a:ext>
            </a:extLst>
          </p:cNvPr>
          <p:cNvSpPr txBox="1"/>
          <p:nvPr/>
        </p:nvSpPr>
        <p:spPr>
          <a:xfrm>
            <a:off x="1349943" y="90349"/>
            <a:ext cx="7772400" cy="1754326"/>
          </a:xfrm>
          <a:prstGeom prst="rect">
            <a:avLst/>
          </a:prstGeom>
          <a:noFill/>
        </p:spPr>
        <p:txBody>
          <a:bodyPr wrap="square" rtlCol="0">
            <a:spAutoFit/>
          </a:bodyPr>
          <a:lstStyle/>
          <a:p>
            <a:r>
              <a:rPr lang="en-US" sz="3600" b="1" dirty="0">
                <a:effectLst>
                  <a:glow rad="228600">
                    <a:schemeClr val="bg1">
                      <a:alpha val="40000"/>
                    </a:schemeClr>
                  </a:glow>
                </a:effectLst>
              </a:rPr>
              <a:t>The Church, the Bride of Christ, is to be clothed in fine linen, which is the righteous acts of the saints </a:t>
            </a:r>
            <a:r>
              <a:rPr lang="en-US" sz="3400" b="1" dirty="0">
                <a:effectLst>
                  <a:glow rad="228600">
                    <a:schemeClr val="bg1">
                      <a:alpha val="40000"/>
                    </a:schemeClr>
                  </a:glow>
                </a:effectLst>
              </a:rPr>
              <a:t>(Rev.19:8)</a:t>
            </a:r>
          </a:p>
        </p:txBody>
      </p:sp>
    </p:spTree>
    <p:extLst>
      <p:ext uri="{BB962C8B-B14F-4D97-AF65-F5344CB8AC3E}">
        <p14:creationId xmlns:p14="http://schemas.microsoft.com/office/powerpoint/2010/main" val="3387420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513DDA-C953-45C6-AEC7-512AD6ED68CC}"/>
              </a:ext>
            </a:extLst>
          </p:cNvPr>
          <p:cNvPicPr>
            <a:picLocks noGrp="1" noChangeAspect="1"/>
          </p:cNvPicPr>
          <p:nvPr>
            <p:ph idx="1"/>
          </p:nvPr>
        </p:nvPicPr>
        <p:blipFill rotWithShape="1">
          <a:blip r:embed="rId2"/>
          <a:srcRect l="3100" r="3100"/>
          <a:stretch/>
        </p:blipFill>
        <p:spPr>
          <a:xfrm>
            <a:off x="1" y="-12770"/>
            <a:ext cx="9144000" cy="6870770"/>
          </a:xfrm>
          <a:prstGeom prst="rect">
            <a:avLst/>
          </a:prstGeom>
        </p:spPr>
      </p:pic>
      <p:sp>
        <p:nvSpPr>
          <p:cNvPr id="2" name="Title 1">
            <a:extLst>
              <a:ext uri="{FF2B5EF4-FFF2-40B4-BE49-F238E27FC236}">
                <a16:creationId xmlns:a16="http://schemas.microsoft.com/office/drawing/2014/main" id="{5EC2416B-9BAA-46CD-81B5-83E7B19EDEA6}"/>
              </a:ext>
            </a:extLst>
          </p:cNvPr>
          <p:cNvSpPr>
            <a:spLocks noGrp="1"/>
          </p:cNvSpPr>
          <p:nvPr>
            <p:ph type="title"/>
          </p:nvPr>
        </p:nvSpPr>
        <p:spPr>
          <a:xfrm>
            <a:off x="457200" y="1066800"/>
            <a:ext cx="8229600" cy="1143000"/>
          </a:xfrm>
        </p:spPr>
        <p:txBody>
          <a:bodyPr>
            <a:noAutofit/>
          </a:bodyPr>
          <a:lstStyle/>
          <a:p>
            <a:r>
              <a:rPr lang="en-US" b="1" dirty="0">
                <a:effectLst>
                  <a:glow rad="139700">
                    <a:schemeClr val="bg1">
                      <a:alpha val="40000"/>
                    </a:schemeClr>
                  </a:glow>
                </a:effectLst>
              </a:rPr>
              <a:t>May Your Path in Life Shine Brighter and Brighter, Abiding </a:t>
            </a:r>
            <a:br>
              <a:rPr lang="en-US" b="1" dirty="0">
                <a:effectLst>
                  <a:glow rad="139700">
                    <a:schemeClr val="bg1">
                      <a:alpha val="40000"/>
                    </a:schemeClr>
                  </a:glow>
                </a:effectLst>
              </a:rPr>
            </a:br>
            <a:r>
              <a:rPr lang="en-US" b="1" dirty="0">
                <a:effectLst>
                  <a:glow rad="139700">
                    <a:schemeClr val="bg1">
                      <a:alpha val="40000"/>
                    </a:schemeClr>
                  </a:glow>
                </a:effectLst>
              </a:rPr>
              <a:t>in More &amp; More of His Love, </a:t>
            </a:r>
            <a:br>
              <a:rPr lang="en-US" b="1" dirty="0">
                <a:effectLst>
                  <a:glow rad="139700">
                    <a:schemeClr val="bg1">
                      <a:alpha val="40000"/>
                    </a:schemeClr>
                  </a:glow>
                </a:effectLst>
              </a:rPr>
            </a:br>
            <a:r>
              <a:rPr lang="en-US" b="1" dirty="0">
                <a:effectLst>
                  <a:glow rad="139700">
                    <a:schemeClr val="bg1">
                      <a:alpha val="40000"/>
                    </a:schemeClr>
                  </a:glow>
                </a:effectLst>
              </a:rPr>
              <a:t>and Grace, and Holiness!</a:t>
            </a:r>
          </a:p>
        </p:txBody>
      </p:sp>
    </p:spTree>
    <p:extLst>
      <p:ext uri="{BB962C8B-B14F-4D97-AF65-F5344CB8AC3E}">
        <p14:creationId xmlns:p14="http://schemas.microsoft.com/office/powerpoint/2010/main" val="370052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4B9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9B188-9232-43EB-8118-8B3250E52FA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a:ln>
            <a:noFill/>
          </a:ln>
          <a:effectLst>
            <a:softEdge rad="112500"/>
          </a:effectLst>
        </p:spPr>
      </p:pic>
      <p:sp>
        <p:nvSpPr>
          <p:cNvPr id="7" name="TextBox 6">
            <a:extLst>
              <a:ext uri="{FF2B5EF4-FFF2-40B4-BE49-F238E27FC236}">
                <a16:creationId xmlns:a16="http://schemas.microsoft.com/office/drawing/2014/main" id="{AE95D894-3537-4473-AC71-ED8ED4992201}"/>
              </a:ext>
            </a:extLst>
          </p:cNvPr>
          <p:cNvSpPr txBox="1"/>
          <p:nvPr/>
        </p:nvSpPr>
        <p:spPr>
          <a:xfrm>
            <a:off x="3886200" y="383024"/>
            <a:ext cx="5029200" cy="6093976"/>
          </a:xfrm>
          <a:prstGeom prst="rect">
            <a:avLst/>
          </a:prstGeom>
          <a:noFill/>
        </p:spPr>
        <p:txBody>
          <a:bodyPr wrap="square" rtlCol="0">
            <a:spAutoFit/>
          </a:bodyPr>
          <a:lstStyle/>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GOD SEVERELY</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WARNED MOSES</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ABOUT THE</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IMPORTANCE OF CIRCUMCISION</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WHEN HE WAS </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GOING DOWN</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TO EGYPT</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TO DELIVER</a:t>
            </a:r>
          </a:p>
          <a:p>
            <a:pPr algn="r"/>
            <a:r>
              <a:rPr lang="en-US" sz="3900" b="1"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THE ISRAELITES:</a:t>
            </a:r>
            <a:endParaRPr lang="en-US" sz="3900" dirty="0">
              <a:ln w="28575">
                <a:solidFill>
                  <a:schemeClr val="tx1"/>
                </a:solidFill>
              </a:ln>
              <a:effectLst>
                <a:glow rad="139700">
                  <a:schemeClr val="tx1">
                    <a:alpha val="40000"/>
                  </a:schemeClr>
                </a:glow>
              </a:effectLst>
            </a:endParaRPr>
          </a:p>
        </p:txBody>
      </p:sp>
    </p:spTree>
    <p:extLst>
      <p:ext uri="{BB962C8B-B14F-4D97-AF65-F5344CB8AC3E}">
        <p14:creationId xmlns:p14="http://schemas.microsoft.com/office/powerpoint/2010/main" val="351039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2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4CD523-A7AB-40F3-9199-BB31A961136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a:ln>
            <a:noFill/>
          </a:ln>
          <a:effectLst>
            <a:softEdge rad="112500"/>
          </a:effectLst>
        </p:spPr>
      </p:pic>
      <p:sp>
        <p:nvSpPr>
          <p:cNvPr id="6" name="TextBox 5">
            <a:extLst>
              <a:ext uri="{FF2B5EF4-FFF2-40B4-BE49-F238E27FC236}">
                <a16:creationId xmlns:a16="http://schemas.microsoft.com/office/drawing/2014/main" id="{BFBA1478-A58E-4F8F-9EA0-0E66F901F27D}"/>
              </a:ext>
            </a:extLst>
          </p:cNvPr>
          <p:cNvSpPr txBox="1"/>
          <p:nvPr/>
        </p:nvSpPr>
        <p:spPr>
          <a:xfrm>
            <a:off x="304800" y="457200"/>
            <a:ext cx="8534400" cy="5032147"/>
          </a:xfrm>
          <a:prstGeom prst="rect">
            <a:avLst/>
          </a:prstGeom>
          <a:noFill/>
        </p:spPr>
        <p:txBody>
          <a:bodyPr wrap="square" rtlCol="0">
            <a:spAutoFit/>
          </a:bodyPr>
          <a:lstStyle/>
          <a:p>
            <a:r>
              <a:rPr lang="en-US" sz="3600" b="1" i="1" dirty="0">
                <a:ln w="12700">
                  <a:solidFill>
                    <a:srgbClr val="271C0F"/>
                  </a:solidFill>
                </a:ln>
                <a:solidFill>
                  <a:srgbClr val="271C0F"/>
                </a:solidFill>
                <a:effectLst/>
                <a:latin typeface="Century Gothic" panose="020B0502020202020204" pitchFamily="34" charset="0"/>
              </a:rPr>
              <a:t>And it came to pass on the way, at the encampment, that the LORD met Moses and sought to kill him. Then Zipporah took a sharp stone and cut off the foreskin of her son and cast it at Moses' feet, and said, "Surely you are a husband of blood to me!" So God let Moses go.</a:t>
            </a:r>
          </a:p>
          <a:p>
            <a:pPr algn="r"/>
            <a:r>
              <a:rPr lang="en-US" sz="3300" b="1" i="1" dirty="0">
                <a:ln w="12700">
                  <a:solidFill>
                    <a:srgbClr val="271C0F"/>
                  </a:solidFill>
                </a:ln>
                <a:solidFill>
                  <a:srgbClr val="271C0F"/>
                </a:solidFill>
                <a:effectLst/>
                <a:latin typeface="Century Gothic" panose="020B0502020202020204" pitchFamily="34" charset="0"/>
              </a:rPr>
              <a:t>– Exodus 4:24-26</a:t>
            </a:r>
          </a:p>
        </p:txBody>
      </p:sp>
    </p:spTree>
    <p:extLst>
      <p:ext uri="{BB962C8B-B14F-4D97-AF65-F5344CB8AC3E}">
        <p14:creationId xmlns:p14="http://schemas.microsoft.com/office/powerpoint/2010/main" val="7828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167526-7B69-46EA-8597-782CA505CFF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26B1D65-ED6F-4FA0-9647-3BBBB0D43D21}"/>
              </a:ext>
            </a:extLst>
          </p:cNvPr>
          <p:cNvSpPr txBox="1"/>
          <p:nvPr/>
        </p:nvSpPr>
        <p:spPr>
          <a:xfrm>
            <a:off x="228600" y="475595"/>
            <a:ext cx="8678140" cy="6247864"/>
          </a:xfrm>
          <a:prstGeom prst="rect">
            <a:avLst/>
          </a:prstGeom>
          <a:noFill/>
        </p:spPr>
        <p:txBody>
          <a:bodyPr wrap="square" rtlCol="0">
            <a:spAutoFit/>
          </a:bodyPr>
          <a:lstStyle/>
          <a:p>
            <a:pPr algn="ctr"/>
            <a:r>
              <a:rPr lang="en-US" sz="4000"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God could have killed Moses</a:t>
            </a:r>
          </a:p>
          <a:p>
            <a:pPr algn="ctr"/>
            <a:r>
              <a:rPr lang="en-US" sz="4000"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if He wanted to, but he taught Moses the importance of circumcision:</a:t>
            </a:r>
          </a:p>
          <a:p>
            <a:endParaRPr lang="en-US" sz="4000" dirty="0">
              <a:ln w="28575">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endParaRPr>
          </a:p>
          <a:p>
            <a:pPr marL="914400" indent="-698500" algn="ctr">
              <a:buFont typeface="+mj-lt"/>
              <a:buAutoNum type="arabicPeriod"/>
            </a:pPr>
            <a:r>
              <a:rPr lang="en-US" sz="4000" i="1" dirty="0">
                <a:ln w="1905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It was the sign of God’s covenant people </a:t>
            </a:r>
          </a:p>
          <a:p>
            <a:pPr marL="914400" indent="-698500" algn="ctr">
              <a:buFont typeface="+mj-lt"/>
              <a:buAutoNum type="arabicPeriod"/>
            </a:pPr>
            <a:endParaRPr lang="en-US" sz="4000" i="1" dirty="0">
              <a:ln w="1905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endParaRPr>
          </a:p>
          <a:p>
            <a:pPr marL="914400" indent="-698500" algn="ctr">
              <a:buFont typeface="+mj-lt"/>
              <a:buAutoNum type="arabicPeriod"/>
            </a:pPr>
            <a:r>
              <a:rPr lang="en-US" sz="4000" i="1" dirty="0">
                <a:ln w="1905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We must practice what </a:t>
            </a:r>
          </a:p>
          <a:p>
            <a:pPr marL="215900" algn="ctr"/>
            <a:r>
              <a:rPr lang="en-US" sz="4000" i="1" dirty="0">
                <a:ln w="1905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we preach!</a:t>
            </a:r>
          </a:p>
        </p:txBody>
      </p:sp>
    </p:spTree>
    <p:extLst>
      <p:ext uri="{BB962C8B-B14F-4D97-AF65-F5344CB8AC3E}">
        <p14:creationId xmlns:p14="http://schemas.microsoft.com/office/powerpoint/2010/main" val="13478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CFD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1A0808-F82C-48CF-88F6-416F06573D6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659" y="1981200"/>
            <a:ext cx="9152659" cy="4792579"/>
          </a:xfrm>
          <a:prstGeom prst="rect">
            <a:avLst/>
          </a:prstGeom>
          <a:ln>
            <a:noFill/>
          </a:ln>
          <a:effectLst>
            <a:softEdge rad="112500"/>
          </a:effectLst>
        </p:spPr>
      </p:pic>
      <p:sp>
        <p:nvSpPr>
          <p:cNvPr id="8" name="TextBox 7">
            <a:extLst>
              <a:ext uri="{FF2B5EF4-FFF2-40B4-BE49-F238E27FC236}">
                <a16:creationId xmlns:a16="http://schemas.microsoft.com/office/drawing/2014/main" id="{C393B878-4A7F-458B-AFC9-4290891E7BB2}"/>
              </a:ext>
            </a:extLst>
          </p:cNvPr>
          <p:cNvSpPr txBox="1"/>
          <p:nvPr/>
        </p:nvSpPr>
        <p:spPr>
          <a:xfrm>
            <a:off x="-8659" y="152400"/>
            <a:ext cx="9152658" cy="2185214"/>
          </a:xfrm>
          <a:prstGeom prst="rect">
            <a:avLst/>
          </a:prstGeom>
          <a:noFill/>
        </p:spPr>
        <p:txBody>
          <a:bodyPr wrap="square" rtlCol="0">
            <a:spAutoFit/>
          </a:bodyPr>
          <a:lstStyle/>
          <a:p>
            <a:pPr algn="ctr"/>
            <a:r>
              <a:rPr lang="en-US" sz="34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THE FIRST THING THAT GOD COMMANDED JOSHUA WHEN THEY HAD CROSSED</a:t>
            </a:r>
          </a:p>
          <a:p>
            <a:pPr algn="ctr"/>
            <a:r>
              <a:rPr lang="en-US" sz="34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THE JORDAN RIVER WAS TO HAVE ALL</a:t>
            </a:r>
          </a:p>
          <a:p>
            <a:pPr algn="ctr"/>
            <a:r>
              <a:rPr lang="en-US" sz="3400" b="1" dirty="0">
                <a:ln w="12700">
                  <a:solidFill>
                    <a:schemeClr val="bg1"/>
                  </a:solidFill>
                </a:ln>
                <a:solidFill>
                  <a:schemeClr val="bg1"/>
                </a:solidFill>
                <a:effectLst>
                  <a:glow rad="139700">
                    <a:schemeClr val="tx1">
                      <a:alpha val="40000"/>
                    </a:schemeClr>
                  </a:glow>
                  <a:outerShdw blurRad="38100" dist="38100" dir="2700000" algn="tl">
                    <a:srgbClr val="000000">
                      <a:alpha val="43137"/>
                    </a:srgbClr>
                  </a:outerShdw>
                </a:effectLst>
                <a:latin typeface="Century Gothic" panose="020B0502020202020204" pitchFamily="34" charset="0"/>
              </a:rPr>
              <a:t>THE ISRAELITE MEN BE CIRCUMCISED:</a:t>
            </a:r>
          </a:p>
        </p:txBody>
      </p:sp>
    </p:spTree>
    <p:extLst>
      <p:ext uri="{BB962C8B-B14F-4D97-AF65-F5344CB8AC3E}">
        <p14:creationId xmlns:p14="http://schemas.microsoft.com/office/powerpoint/2010/main" val="109441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534E45-0543-46FA-84EE-19634B2BC14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52400" y="2330576"/>
            <a:ext cx="8839200" cy="4527424"/>
          </a:xfrm>
          <a:prstGeom prst="rect">
            <a:avLst/>
          </a:prstGeom>
          <a:ln>
            <a:noFill/>
          </a:ln>
          <a:effectLst>
            <a:softEdge rad="112500"/>
          </a:effectLst>
        </p:spPr>
      </p:pic>
      <p:sp>
        <p:nvSpPr>
          <p:cNvPr id="6" name="TextBox 5">
            <a:extLst>
              <a:ext uri="{FF2B5EF4-FFF2-40B4-BE49-F238E27FC236}">
                <a16:creationId xmlns:a16="http://schemas.microsoft.com/office/drawing/2014/main" id="{BFBA1478-A58E-4F8F-9EA0-0E66F901F27D}"/>
              </a:ext>
            </a:extLst>
          </p:cNvPr>
          <p:cNvSpPr txBox="1"/>
          <p:nvPr/>
        </p:nvSpPr>
        <p:spPr>
          <a:xfrm>
            <a:off x="304800" y="152400"/>
            <a:ext cx="8534400" cy="3908762"/>
          </a:xfrm>
          <a:prstGeom prst="rect">
            <a:avLst/>
          </a:prstGeom>
          <a:noFill/>
        </p:spPr>
        <p:txBody>
          <a:bodyPr wrap="square" rtlCol="0">
            <a:spAutoFit/>
          </a:bodyPr>
          <a:lstStyle/>
          <a:p>
            <a:pPr algn="ctr"/>
            <a:r>
              <a:rPr lang="en-US" sz="3100" b="1" i="1" dirty="0">
                <a:ln w="12700">
                  <a:solidFill>
                    <a:sysClr val="windowText" lastClr="000000"/>
                  </a:solidFill>
                </a:ln>
                <a:solidFill>
                  <a:sysClr val="windowText" lastClr="000000"/>
                </a:solidFill>
                <a:latin typeface="Century Gothic" panose="020B0502020202020204" pitchFamily="34" charset="0"/>
              </a:rPr>
              <a:t>At that time the LORD said to Joshua, "Make flint knives for yourself, and circumcise the sons of Israel”….So it was, when they had finished circumcising all the people….the LORD said to Joshua, "This day I have </a:t>
            </a:r>
          </a:p>
          <a:p>
            <a:pPr algn="ctr"/>
            <a:r>
              <a:rPr lang="en-US" sz="3100" b="1" i="1" dirty="0">
                <a:ln w="12700">
                  <a:solidFill>
                    <a:sysClr val="windowText" lastClr="000000"/>
                  </a:solidFill>
                </a:ln>
                <a:solidFill>
                  <a:sysClr val="windowText" lastClr="000000"/>
                </a:solidFill>
                <a:latin typeface="Century Gothic" panose="020B0502020202020204" pitchFamily="34" charset="0"/>
              </a:rPr>
              <a:t>rolled away the reproach of Egypt from you." Therefore the name of the place is called Gilgal to this day.-Josh. 5:2 &amp; 8-9</a:t>
            </a:r>
          </a:p>
        </p:txBody>
      </p:sp>
    </p:spTree>
    <p:extLst>
      <p:ext uri="{BB962C8B-B14F-4D97-AF65-F5344CB8AC3E}">
        <p14:creationId xmlns:p14="http://schemas.microsoft.com/office/powerpoint/2010/main" val="42098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4188</TotalTime>
  <Words>1979</Words>
  <Application>Microsoft Office PowerPoint</Application>
  <PresentationFormat>On-screen Show (4:3)</PresentationFormat>
  <Paragraphs>181</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our carnal, adamic nature like to have the sins of the flesh cut away?  -No more than a baby likes to have his flesh cut away in circumcision!</vt:lpstr>
      <vt:lpstr>PowerPoint Presentation</vt:lpstr>
      <vt:lpstr>PowerPoint Presentation</vt:lpstr>
      <vt:lpstr>PowerPoint Presentation</vt:lpstr>
      <vt:lpstr>PowerPoint Presentation</vt:lpstr>
      <vt:lpstr>A “Perfect” baby has no responsibilities- just drink and sleep!</vt:lpstr>
      <vt:lpstr>…but if a grown man still lives like a baby, something is very wrong!</vt:lpstr>
      <vt:lpstr>A Perfect Scholar (at age 6)</vt:lpstr>
      <vt:lpstr>PowerPoint Presentation</vt:lpstr>
      <vt:lpstr>Paul taught about Progressive Perfection:</vt:lpstr>
      <vt:lpstr>THERE IS AN UNBALANCED AND DANGEROUS DOCTRINE BEING SPREAD, THAT WE CAN CONTINUE TO REPEATEDLY SIN, BECAUSE GOD’S GRACE WILL ALWAYS FORGIVE US.</vt:lpstr>
      <vt:lpstr>Many Jews in the time of Christ were deceived that they were God’s children because they were circumcised</vt:lpstr>
      <vt:lpstr>Many people today are deceived that they are saved because they are religious, or had a former spiritual life</vt:lpstr>
      <vt:lpstr>PowerPoint Presentation</vt:lpstr>
      <vt:lpstr>PowerPoint Presentation</vt:lpstr>
      <vt:lpstr>BUT WITH A CIRCUMCISED HEART, WE WILL FULLY LOVE THE LORD AND WILL LEARN  HOW TO LIVE A FULLY RIGHTEOUS LIFE! </vt:lpstr>
      <vt:lpstr>PowerPoint Presentation</vt:lpstr>
      <vt:lpstr>With a Circumcised Heart, We will seek God’s Praise, not Man’s Praise!</vt:lpstr>
      <vt:lpstr>With a Circumcised Heart, We  will Practice what We Preach!</vt:lpstr>
      <vt:lpstr>How can we gain a circumcised heart? </vt:lpstr>
      <vt:lpstr>PowerPoint Presentation</vt:lpstr>
      <vt:lpstr>PowerPoint Presentation</vt:lpstr>
      <vt:lpstr>PowerPoint Presentation</vt:lpstr>
      <vt:lpstr>Do You Pass the Test  of Circumcision?</vt:lpstr>
      <vt:lpstr>PowerPoint Presentation</vt:lpstr>
      <vt:lpstr>May Your Path in Life Shine Brighter and Brighter, Abiding  in More &amp; More of His Love,  and Grace, and Holiness!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6:1-3     LET US GO ON TO MATURITY   ….IF GOD PERMITS!</dc:title>
  <dc:creator>Norm Holmes</dc:creator>
  <cp:lastModifiedBy>Keem Corbe</cp:lastModifiedBy>
  <cp:revision>321</cp:revision>
  <dcterms:created xsi:type="dcterms:W3CDTF">2012-10-06T13:41:44Z</dcterms:created>
  <dcterms:modified xsi:type="dcterms:W3CDTF">2020-04-27T06:30:55Z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3116072</vt:lpwstr>
  </property>
  <property fmtid="{D5CDD505-2E9C-101B-9397-08002B2CF9AE}" name="NXPowerLiteSettings" pid="3">
    <vt:lpwstr>C7000400038000</vt:lpwstr>
  </property>
  <property fmtid="{D5CDD505-2E9C-101B-9397-08002B2CF9AE}" name="NXPowerLiteVersion" pid="4">
    <vt:lpwstr>S9.0.1</vt:lpwstr>
  </property>
</Properties>
</file>