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88" r:id="rId2"/>
    <p:sldId id="289" r:id="rId3"/>
    <p:sldId id="304" r:id="rId4"/>
    <p:sldId id="311" r:id="rId5"/>
    <p:sldId id="305" r:id="rId6"/>
    <p:sldId id="306" r:id="rId7"/>
    <p:sldId id="307" r:id="rId8"/>
    <p:sldId id="308" r:id="rId9"/>
    <p:sldId id="286" r:id="rId10"/>
    <p:sldId id="309" r:id="rId11"/>
    <p:sldId id="319" r:id="rId12"/>
    <p:sldId id="310" r:id="rId13"/>
    <p:sldId id="298" r:id="rId14"/>
    <p:sldId id="331" r:id="rId15"/>
    <p:sldId id="336" r:id="rId16"/>
    <p:sldId id="332" r:id="rId17"/>
    <p:sldId id="299" r:id="rId18"/>
    <p:sldId id="312" r:id="rId19"/>
    <p:sldId id="317" r:id="rId20"/>
    <p:sldId id="333" r:id="rId21"/>
    <p:sldId id="334" r:id="rId22"/>
    <p:sldId id="318" r:id="rId23"/>
    <p:sldId id="300" r:id="rId24"/>
    <p:sldId id="302" r:id="rId25"/>
    <p:sldId id="324" r:id="rId26"/>
    <p:sldId id="325" r:id="rId27"/>
    <p:sldId id="323" r:id="rId28"/>
    <p:sldId id="326" r:id="rId29"/>
    <p:sldId id="315" r:id="rId30"/>
    <p:sldId id="33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em Corbe" initials="KC" lastIdx="0" clrIdx="0">
    <p:extLst>
      <p:ext uri="{19B8F6BF-5375-455C-9EA6-DF929625EA0E}">
        <p15:presenceInfo xmlns:p15="http://schemas.microsoft.com/office/powerpoint/2012/main" userId="fb7d5eedcc995b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203854"/>
    <a:srgbClr val="B1C0D9"/>
    <a:srgbClr val="98ACCC"/>
    <a:srgbClr val="9BBAC9"/>
    <a:srgbClr val="FFD4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043" autoAdjust="0"/>
    <p:restoredTop sz="94660"/>
  </p:normalViewPr>
  <p:slideViewPr>
    <p:cSldViewPr>
      <p:cViewPr varScale="1">
        <p:scale>
          <a:sx n="104" d="100"/>
          <a:sy n="104" d="100"/>
        </p:scale>
        <p:origin x="20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0CB27-1009-428C-8AE4-3585795FC614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4313B7-A10E-4FC7-95C6-5B26E1DFB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09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313B7-A10E-4FC7-95C6-5B26E1DFB05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214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61B93-1A2E-4A68-A713-57E7F1ADF70B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CE916-F628-4300-98CE-729503F20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321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61B93-1A2E-4A68-A713-57E7F1ADF70B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CE916-F628-4300-98CE-729503F20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944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61B93-1A2E-4A68-A713-57E7F1ADF70B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CE916-F628-4300-98CE-729503F20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2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61B93-1A2E-4A68-A713-57E7F1ADF70B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CE916-F628-4300-98CE-729503F20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02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61B93-1A2E-4A68-A713-57E7F1ADF70B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CE916-F628-4300-98CE-729503F20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33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61B93-1A2E-4A68-A713-57E7F1ADF70B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CE916-F628-4300-98CE-729503F20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181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61B93-1A2E-4A68-A713-57E7F1ADF70B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CE916-F628-4300-98CE-729503F20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52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61B93-1A2E-4A68-A713-57E7F1ADF70B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CE916-F628-4300-98CE-729503F20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581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61B93-1A2E-4A68-A713-57E7F1ADF70B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CE916-F628-4300-98CE-729503F20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30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61B93-1A2E-4A68-A713-57E7F1ADF70B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CE916-F628-4300-98CE-729503F20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61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61B93-1A2E-4A68-A713-57E7F1ADF70B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CE916-F628-4300-98CE-729503F20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561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61B93-1A2E-4A68-A713-57E7F1ADF70B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CE916-F628-4300-98CE-729503F20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822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 ?><Relationships xmlns="http://schemas.openxmlformats.org/package/2006/relationships"><Relationship Id="rId3" Target="../media/image14.jpeg" Type="http://schemas.openxmlformats.org/officeDocument/2006/relationships/image"/><Relationship Id="rId2" Target="../media/image10.jp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15.png" Type="http://schemas.openxmlformats.org/officeDocument/2006/relationships/image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 ?><Relationships xmlns="http://schemas.openxmlformats.org/package/2006/relationships"><Relationship Id="rId2" Target="../media/image29.jpeg" Type="http://schemas.openxmlformats.org/officeDocument/2006/relationships/image"/><Relationship Id="rId1" Target="../slideLayouts/slideLayout3.xml" Type="http://schemas.openxmlformats.org/officeDocument/2006/relationships/slideLayout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 ?><Relationships xmlns="http://schemas.openxmlformats.org/package/2006/relationships"><Relationship Id="rId2" Target="../media/image3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 ?><Relationships xmlns="http://schemas.openxmlformats.org/package/2006/relationships"><Relationship Id="rId3" Target="../media/image11.jpeg" Type="http://schemas.openxmlformats.org/officeDocument/2006/relationships/image"/><Relationship Id="rId2" Target="../media/image10.jp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12.png" Type="http://schemas.openxmlformats.org/officeDocument/2006/relationships/image"/></Relationships>
</file>

<file path=ppt/slides/_rels/slide9.xml.rels><?xml version="1.0" encoding="UTF-8" standalone="yes" ?><Relationships xmlns="http://schemas.openxmlformats.org/package/2006/relationships"><Relationship Id="rId2" Target="../media/image1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816168C-CE8A-4D80-B72D-1E0C0C55A0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8" t="6977" r="5725"/>
          <a:stretch/>
        </p:blipFill>
        <p:spPr>
          <a:xfrm>
            <a:off x="0" y="0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020F4CC-35BC-4C21-B634-F68FDF3EC7F3}"/>
              </a:ext>
            </a:extLst>
          </p:cNvPr>
          <p:cNvSpPr txBox="1">
            <a:spLocks/>
          </p:cNvSpPr>
          <p:nvPr/>
        </p:nvSpPr>
        <p:spPr>
          <a:xfrm>
            <a:off x="0" y="457200"/>
            <a:ext cx="5867400" cy="2057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 TESTINGS</a:t>
            </a:r>
          </a:p>
          <a:p>
            <a:r>
              <a:rPr lang="en-US" sz="6600" b="1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OF GOD</a:t>
            </a:r>
          </a:p>
        </p:txBody>
      </p:sp>
    </p:spTree>
    <p:extLst>
      <p:ext uri="{BB962C8B-B14F-4D97-AF65-F5344CB8AC3E}">
        <p14:creationId xmlns:p14="http://schemas.microsoft.com/office/powerpoint/2010/main" val="3999735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4F660E-2A85-4D7B-AA6C-871555CB5F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A50EE1C-503C-47AF-A22F-CA96669388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909"/>
          <a:stretch/>
        </p:blipFill>
        <p:spPr>
          <a:xfrm>
            <a:off x="4419600" y="2005257"/>
            <a:ext cx="4381908" cy="48527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CC302C-48A8-4F78-9916-79DDED00BC06}"/>
              </a:ext>
            </a:extLst>
          </p:cNvPr>
          <p:cNvSpPr txBox="1"/>
          <p:nvPr/>
        </p:nvSpPr>
        <p:spPr>
          <a:xfrm>
            <a:off x="473983" y="2133600"/>
            <a:ext cx="3945617" cy="440120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en-US" sz="4000" b="1" dirty="0"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Century Gothic" panose="020B0502020202020204" pitchFamily="34" charset="0"/>
            </a:endParaRPr>
          </a:p>
          <a:p>
            <a:pPr algn="ctr"/>
            <a:r>
              <a:rPr lang="en-US" sz="40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2. To 			 if there are deficient areas that we need </a:t>
            </a:r>
          </a:p>
          <a:p>
            <a:pPr algn="ctr"/>
            <a:r>
              <a:rPr lang="en-US" sz="40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to correct, </a:t>
            </a:r>
            <a:r>
              <a:rPr lang="en-US" sz="4000" b="1" dirty="0">
                <a:ln w="12700">
                  <a:solidFill>
                    <a:srgbClr val="0070C0"/>
                  </a:solidFill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Deut. 8:2</a:t>
            </a:r>
            <a:endParaRPr lang="en-US" sz="4000" b="1" dirty="0">
              <a:ln w="12700">
                <a:solidFill>
                  <a:srgbClr val="0070C0"/>
                </a:solidFill>
              </a:ln>
              <a:solidFill>
                <a:srgbClr val="0070C0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8B24BF-0835-4589-A52A-25D42B01DF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9766">
            <a:off x="1828800" y="2667000"/>
            <a:ext cx="2590800" cy="79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5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C608D68-5792-450A-94A5-B898C679D1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0180992-51ED-49CE-A2EC-0B96EFBA5E91}"/>
              </a:ext>
            </a:extLst>
          </p:cNvPr>
          <p:cNvSpPr txBox="1">
            <a:spLocks/>
          </p:cNvSpPr>
          <p:nvPr/>
        </p:nvSpPr>
        <p:spPr>
          <a:xfrm>
            <a:off x="0" y="55626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“For whom the Lord loves He chastens, and scourges every son whom He receives….that we may be partakers of His holiness.”-Heb.12:6 &amp; 10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45F8C34-88F2-4593-9604-D57CEB110DA7}"/>
              </a:ext>
            </a:extLst>
          </p:cNvPr>
          <p:cNvSpPr txBox="1">
            <a:spLocks/>
          </p:cNvSpPr>
          <p:nvPr/>
        </p:nvSpPr>
        <p:spPr>
          <a:xfrm>
            <a:off x="0" y="6858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00" b="1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“…the LORD your God led you all the way these forty years</a:t>
            </a:r>
          </a:p>
          <a:p>
            <a:r>
              <a:rPr lang="en-US" sz="2300" b="1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in the wilderness, to humble you and test you, to know what was in your heart.… as a man chastens his son, so the LORD your God chastens you. –Deut. 8:2 &amp; 5</a:t>
            </a:r>
          </a:p>
          <a:p>
            <a:endParaRPr lang="en-US" sz="23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endParaRPr lang="en-US" sz="23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279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921FA8-FE16-426A-A932-E7381473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CC302C-48A8-4F78-9916-79DDED00BC06}"/>
              </a:ext>
            </a:extLst>
          </p:cNvPr>
          <p:cNvSpPr txBox="1"/>
          <p:nvPr/>
        </p:nvSpPr>
        <p:spPr>
          <a:xfrm>
            <a:off x="0" y="1676400"/>
            <a:ext cx="3226628" cy="510909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 algn="ctr">
              <a:buFont typeface="+mj-lt"/>
              <a:buAutoNum type="arabicPeriod" startAt="3"/>
            </a:pPr>
            <a:r>
              <a:rPr lang="en-US" sz="40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</a:rPr>
              <a:t>To</a:t>
            </a:r>
          </a:p>
          <a:p>
            <a:pPr marL="571500" indent="-571500" algn="ctr">
              <a:buFont typeface="+mj-lt"/>
              <a:buAutoNum type="arabicPeriod" startAt="3"/>
            </a:pPr>
            <a:r>
              <a:rPr lang="en-US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</a:rPr>
              <a:t> 			</a:t>
            </a:r>
            <a:r>
              <a:rPr lang="en-US" sz="40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</a:rPr>
              <a:t>	</a:t>
            </a:r>
          </a:p>
          <a:p>
            <a:pPr algn="ctr"/>
            <a:r>
              <a:rPr lang="en-US" sz="38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</a:rPr>
              <a:t>overcomers from being hindered or slowed down by the unprepared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1602243-797F-4F22-863D-C0D51CC8D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33600"/>
            <a:ext cx="3074504" cy="115102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34C4E95-9818-48E2-BE9A-8EA4932202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35"/>
          <a:stretch/>
        </p:blipFill>
        <p:spPr>
          <a:xfrm>
            <a:off x="3226628" y="2133601"/>
            <a:ext cx="5881277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9585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B6C286-AAC6-43D1-8C46-0B4AB9171E4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EB50C6-B292-4075-A199-56362E811EE7}"/>
              </a:ext>
            </a:extLst>
          </p:cNvPr>
          <p:cNvSpPr txBox="1"/>
          <p:nvPr/>
        </p:nvSpPr>
        <p:spPr>
          <a:xfrm>
            <a:off x="2128630" y="5505271"/>
            <a:ext cx="6862970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ln w="12700">
                  <a:solidFill>
                    <a:schemeClr val="tx1"/>
                  </a:solidFill>
                </a:ln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Two tests in Judges 7:2-7 </a:t>
            </a:r>
          </a:p>
          <a:p>
            <a:pPr algn="r"/>
            <a:r>
              <a:rPr lang="en-US" sz="3600" b="1" dirty="0">
                <a:ln w="12700">
                  <a:solidFill>
                    <a:schemeClr val="tx1"/>
                  </a:solidFill>
                </a:ln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to remove the unprepared!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50B1FB-B3BF-45E5-B084-0B05E605FEFF}"/>
              </a:ext>
            </a:extLst>
          </p:cNvPr>
          <p:cNvSpPr txBox="1"/>
          <p:nvPr/>
        </p:nvSpPr>
        <p:spPr>
          <a:xfrm>
            <a:off x="0" y="152400"/>
            <a:ext cx="9296400" cy="205440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550" b="1" dirty="0">
                <a:ln w="12700">
                  <a:solidFill>
                    <a:schemeClr val="tx1"/>
                  </a:solidFill>
                </a:ln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 Gideon’s Army - 32,000 </a:t>
            </a:r>
            <a:r>
              <a:rPr lang="en-US" sz="2500" b="1" dirty="0">
                <a:ln w="12700">
                  <a:solidFill>
                    <a:schemeClr val="tx1"/>
                  </a:solidFill>
                </a:ln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soldiers: most were unprepared!</a:t>
            </a:r>
          </a:p>
          <a:p>
            <a:r>
              <a:rPr lang="en-US" sz="2550" b="1" dirty="0">
                <a:ln w="12700">
                  <a:solidFill>
                    <a:schemeClr val="tx1"/>
                  </a:solidFill>
                </a:ln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                            </a:t>
            </a:r>
            <a:r>
              <a:rPr lang="en-US" sz="2550" b="1" u="sng" dirty="0">
                <a:ln w="12700">
                  <a:solidFill>
                    <a:schemeClr val="tx1"/>
                  </a:solidFill>
                </a:ln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- 22,000</a:t>
            </a:r>
            <a:r>
              <a:rPr lang="en-US" sz="2550" b="1" dirty="0">
                <a:ln w="12700">
                  <a:solidFill>
                    <a:schemeClr val="tx1"/>
                  </a:solidFill>
                </a:ln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 </a:t>
            </a:r>
            <a:r>
              <a:rPr lang="en-US" sz="2500" b="1" dirty="0">
                <a:ln w="12700">
                  <a:solidFill>
                    <a:schemeClr val="tx1"/>
                  </a:solidFill>
                </a:ln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fearful soldiers who would retreat</a:t>
            </a:r>
          </a:p>
          <a:p>
            <a:r>
              <a:rPr lang="en-US" sz="2550" b="1" dirty="0">
                <a:ln w="12700">
                  <a:solidFill>
                    <a:schemeClr val="tx1"/>
                  </a:solidFill>
                </a:ln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	                 = 10,000 </a:t>
            </a:r>
            <a:r>
              <a:rPr lang="en-US" sz="2500" b="1" dirty="0">
                <a:ln w="12700">
                  <a:solidFill>
                    <a:schemeClr val="tx1"/>
                  </a:solidFill>
                </a:ln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soldiers left</a:t>
            </a:r>
          </a:p>
          <a:p>
            <a:r>
              <a:rPr lang="en-US" sz="2550" b="1" dirty="0">
                <a:ln w="12700">
                  <a:solidFill>
                    <a:schemeClr val="tx1"/>
                  </a:solidFill>
                </a:ln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	                    </a:t>
            </a:r>
            <a:r>
              <a:rPr lang="en-US" sz="2550" b="1" u="sng" dirty="0">
                <a:ln w="12700">
                  <a:solidFill>
                    <a:schemeClr val="tx1"/>
                  </a:solidFill>
                </a:ln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- 9,700</a:t>
            </a:r>
            <a:r>
              <a:rPr lang="en-US" sz="2550" b="1" dirty="0">
                <a:ln w="12700">
                  <a:solidFill>
                    <a:schemeClr val="tx1"/>
                  </a:solidFill>
                </a:ln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 </a:t>
            </a:r>
            <a:r>
              <a:rPr lang="en-US" sz="2400" b="1" dirty="0">
                <a:ln w="12700">
                  <a:solidFill>
                    <a:schemeClr val="tx1"/>
                  </a:solidFill>
                </a:ln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who drank with their heads down</a:t>
            </a:r>
          </a:p>
          <a:p>
            <a:r>
              <a:rPr lang="en-US" sz="2550" b="1" dirty="0">
                <a:ln w="12700">
                  <a:solidFill>
                    <a:schemeClr val="tx1"/>
                  </a:solidFill>
                </a:ln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		            = 300 </a:t>
            </a:r>
            <a:r>
              <a:rPr lang="en-US" sz="2500" b="1" dirty="0">
                <a:ln w="12700">
                  <a:solidFill>
                    <a:schemeClr val="tx1"/>
                  </a:solidFill>
                </a:ln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soldiers left, ready to overcome!</a:t>
            </a:r>
          </a:p>
        </p:txBody>
      </p:sp>
    </p:spTree>
    <p:extLst>
      <p:ext uri="{BB962C8B-B14F-4D97-AF65-F5344CB8AC3E}">
        <p14:creationId xmlns:p14="http://schemas.microsoft.com/office/powerpoint/2010/main" val="98632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5B3C79-0306-4048-96D7-6F08F038DF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" r="3866" b="721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DDA2EE9-53D3-4821-A05E-3A244EEC800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Holmes family in Palawan, 1987</a:t>
            </a:r>
          </a:p>
        </p:txBody>
      </p:sp>
    </p:spTree>
    <p:extLst>
      <p:ext uri="{BB962C8B-B14F-4D97-AF65-F5344CB8AC3E}">
        <p14:creationId xmlns:p14="http://schemas.microsoft.com/office/powerpoint/2010/main" val="2307467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58C8818-7E6C-4BFA-81E0-572AA8AD03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5" b="4729"/>
          <a:stretch/>
        </p:blipFill>
        <p:spPr>
          <a:xfrm>
            <a:off x="3429000" y="1"/>
            <a:ext cx="5715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043540E-4105-4ADF-903F-6E37B3AB2568}"/>
              </a:ext>
            </a:extLst>
          </p:cNvPr>
          <p:cNvSpPr txBox="1">
            <a:spLocks/>
          </p:cNvSpPr>
          <p:nvPr/>
        </p:nvSpPr>
        <p:spPr>
          <a:xfrm>
            <a:off x="152400" y="0"/>
            <a:ext cx="3164305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 Angel was writing names down</a:t>
            </a:r>
          </a:p>
          <a:p>
            <a:r>
              <a:rPr lang="en-US" b="1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in the book.</a:t>
            </a:r>
          </a:p>
        </p:txBody>
      </p:sp>
    </p:spTree>
    <p:extLst>
      <p:ext uri="{BB962C8B-B14F-4D97-AF65-F5344CB8AC3E}">
        <p14:creationId xmlns:p14="http://schemas.microsoft.com/office/powerpoint/2010/main" val="1791417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5CD75E-9B62-449E-8925-4C2B1D0805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9EE4EAC-FBDE-4388-B702-FEB2C3F748B8}"/>
              </a:ext>
            </a:extLst>
          </p:cNvPr>
          <p:cNvSpPr txBox="1">
            <a:spLocks/>
          </p:cNvSpPr>
          <p:nvPr/>
        </p:nvSpPr>
        <p:spPr>
          <a:xfrm>
            <a:off x="4648200" y="4876800"/>
            <a:ext cx="4343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900" b="1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THOSE WHO GOD</a:t>
            </a:r>
          </a:p>
          <a:p>
            <a:r>
              <a:rPr lang="en-US" sz="3900" b="1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WILL PERMIT</a:t>
            </a:r>
          </a:p>
          <a:p>
            <a:r>
              <a:rPr lang="en-US" sz="3900" b="1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TO GO 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63455E-4FF1-45A9-8F66-523441FE8583}"/>
              </a:ext>
            </a:extLst>
          </p:cNvPr>
          <p:cNvSpPr txBox="1"/>
          <p:nvPr/>
        </p:nvSpPr>
        <p:spPr>
          <a:xfrm rot="652030">
            <a:off x="5463191" y="2448507"/>
            <a:ext cx="22276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chemeClr val="tx1"/>
                  </a:solidFill>
                </a:ln>
                <a:latin typeface="Lucida Calligraphy" panose="03010101010101010101" pitchFamily="66" charset="0"/>
              </a:rPr>
              <a:t>Hebrews 6:1-3</a:t>
            </a:r>
          </a:p>
        </p:txBody>
      </p:sp>
    </p:spTree>
    <p:extLst>
      <p:ext uri="{BB962C8B-B14F-4D97-AF65-F5344CB8AC3E}">
        <p14:creationId xmlns:p14="http://schemas.microsoft.com/office/powerpoint/2010/main" val="3733378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9A4577-7E55-4EA7-9E68-0ACE3C4938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/>
          <a:stretch/>
        </p:blipFill>
        <p:spPr>
          <a:xfrm>
            <a:off x="-76200" y="1828800"/>
            <a:ext cx="4640580" cy="4800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45D360-E008-4220-B6E0-6E67E6941A7A}"/>
              </a:ext>
            </a:extLst>
          </p:cNvPr>
          <p:cNvSpPr txBox="1"/>
          <p:nvPr/>
        </p:nvSpPr>
        <p:spPr>
          <a:xfrm>
            <a:off x="2438400" y="762000"/>
            <a:ext cx="6324600" cy="470898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</a:rPr>
              <a:t>WHAT ARE SOME</a:t>
            </a:r>
          </a:p>
          <a:p>
            <a:pPr algn="r"/>
            <a:r>
              <a:rPr lang="en-US" sz="6000" b="1" dirty="0"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</a:rPr>
              <a:t>OF THE MANY TESTS THAT </a:t>
            </a:r>
          </a:p>
          <a:p>
            <a:pPr algn="r"/>
            <a:r>
              <a:rPr lang="en-US" sz="6000" b="1" dirty="0"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</a:rPr>
              <a:t>GOD</a:t>
            </a:r>
            <a:r>
              <a:rPr lang="en-US" sz="6000" b="1" dirty="0"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6000" b="1" dirty="0"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</a:rPr>
              <a:t>CAN </a:t>
            </a:r>
          </a:p>
          <a:p>
            <a:pPr algn="r"/>
            <a:r>
              <a:rPr lang="en-US" sz="6000" b="1" dirty="0"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" panose="020B0502020202020204" pitchFamily="34" charset="0"/>
              </a:rPr>
              <a:t>GIVE US?</a:t>
            </a:r>
          </a:p>
        </p:txBody>
      </p:sp>
    </p:spTree>
    <p:extLst>
      <p:ext uri="{BB962C8B-B14F-4D97-AF65-F5344CB8AC3E}">
        <p14:creationId xmlns:p14="http://schemas.microsoft.com/office/powerpoint/2010/main" val="590452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3D322E-AF0B-43B1-8C6A-4C68B79E5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DCD8696-8586-4A44-9656-1540772447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00" b="1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Test #1-“TURNING ASIDE” Ex.3:2-4</a:t>
            </a:r>
          </a:p>
        </p:txBody>
      </p:sp>
    </p:spTree>
    <p:extLst>
      <p:ext uri="{BB962C8B-B14F-4D97-AF65-F5344CB8AC3E}">
        <p14:creationId xmlns:p14="http://schemas.microsoft.com/office/powerpoint/2010/main" val="1951727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2F4C87-7AC3-4817-845D-4A305BBBD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E426CBA-A1E9-4A68-9C8C-72DE2FFB1B90}"/>
              </a:ext>
            </a:extLst>
          </p:cNvPr>
          <p:cNvSpPr txBox="1">
            <a:spLocks/>
          </p:cNvSpPr>
          <p:nvPr/>
        </p:nvSpPr>
        <p:spPr>
          <a:xfrm>
            <a:off x="0" y="2286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Test #2 – BEING FAITHFUL</a:t>
            </a:r>
          </a:p>
          <a:p>
            <a:r>
              <a:rPr lang="en-US" sz="4800" b="1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WITH LITTLE, LUKE 16:10</a:t>
            </a:r>
          </a:p>
        </p:txBody>
      </p:sp>
    </p:spTree>
    <p:extLst>
      <p:ext uri="{BB962C8B-B14F-4D97-AF65-F5344CB8AC3E}">
        <p14:creationId xmlns:p14="http://schemas.microsoft.com/office/powerpoint/2010/main" val="1584066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B1D5E-29CC-4BC7-AA66-0521B858B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LIFE IS A CONTINUING </a:t>
            </a:r>
            <a:br>
              <a:rPr lang="en-US" b="1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b="1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PROGRESSION OF GROWTH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ED96C2-AC7C-4131-9C9E-FE3B995A70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75"/>
          <a:stretch/>
        </p:blipFill>
        <p:spPr>
          <a:xfrm>
            <a:off x="-76200" y="2456418"/>
            <a:ext cx="2649800" cy="3018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097050-5E40-45B3-9C92-DEA367DA79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r="5714" b="3333"/>
          <a:stretch/>
        </p:blipFill>
        <p:spPr>
          <a:xfrm>
            <a:off x="5638800" y="1905000"/>
            <a:ext cx="3557058" cy="3018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964A06-CBEA-4B6F-9A6A-A57E2A9007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239691"/>
            <a:ext cx="3018109" cy="3018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1A6C9E9-4E8E-44C1-9970-8D58D93F24F5}"/>
              </a:ext>
            </a:extLst>
          </p:cNvPr>
          <p:cNvSpPr txBox="1"/>
          <p:nvPr/>
        </p:nvSpPr>
        <p:spPr>
          <a:xfrm>
            <a:off x="34413" y="5458361"/>
            <a:ext cx="90677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rgbClr val="FFFF00"/>
                  </a:solidFill>
                </a:ln>
                <a:solidFill>
                  <a:srgbClr val="FFD44B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Our growth in life</a:t>
            </a:r>
          </a:p>
          <a:p>
            <a:pPr algn="ctr"/>
            <a:r>
              <a:rPr lang="en-US" sz="4000" b="1" dirty="0">
                <a:ln w="12700">
                  <a:solidFill>
                    <a:srgbClr val="FFFF00"/>
                  </a:solidFill>
                </a:ln>
                <a:solidFill>
                  <a:srgbClr val="FFD44B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is repeatedly tested &amp; evaluated.</a:t>
            </a:r>
          </a:p>
        </p:txBody>
      </p:sp>
    </p:spTree>
    <p:extLst>
      <p:ext uri="{BB962C8B-B14F-4D97-AF65-F5344CB8AC3E}">
        <p14:creationId xmlns:p14="http://schemas.microsoft.com/office/powerpoint/2010/main" val="131538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977CC6-BFB0-49A7-852A-613414E225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0" r="17487"/>
          <a:stretch/>
        </p:blipFill>
        <p:spPr>
          <a:xfrm>
            <a:off x="0" y="-18432"/>
            <a:ext cx="9144000" cy="68764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2AAB7B-9E7A-4E6D-89BD-7184BAE273CC}"/>
              </a:ext>
            </a:extLst>
          </p:cNvPr>
          <p:cNvSpPr txBox="1"/>
          <p:nvPr/>
        </p:nvSpPr>
        <p:spPr>
          <a:xfrm>
            <a:off x="0" y="609600"/>
            <a:ext cx="9144000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“Who lives in that large mansion?”</a:t>
            </a:r>
          </a:p>
        </p:txBody>
      </p:sp>
    </p:spTree>
    <p:extLst>
      <p:ext uri="{BB962C8B-B14F-4D97-AF65-F5344CB8AC3E}">
        <p14:creationId xmlns:p14="http://schemas.microsoft.com/office/powerpoint/2010/main" val="3827176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BDF36F-9255-4971-B121-F07956D48D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11772" b="217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12A4886-54DB-48DE-9735-600027274180}"/>
              </a:ext>
            </a:extLst>
          </p:cNvPr>
          <p:cNvSpPr txBox="1">
            <a:spLocks/>
          </p:cNvSpPr>
          <p:nvPr/>
        </p:nvSpPr>
        <p:spPr>
          <a:xfrm>
            <a:off x="0" y="55626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00" b="1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 poor widow who gave</a:t>
            </a:r>
          </a:p>
          <a:p>
            <a:r>
              <a:rPr lang="en-US" sz="4300" b="1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Her only two coins, Luke 21:2</a:t>
            </a:r>
          </a:p>
        </p:txBody>
      </p:sp>
    </p:spTree>
    <p:extLst>
      <p:ext uri="{BB962C8B-B14F-4D97-AF65-F5344CB8AC3E}">
        <p14:creationId xmlns:p14="http://schemas.microsoft.com/office/powerpoint/2010/main" val="1973294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35983A-DFFA-4592-812F-72B54DB24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52" y="0"/>
            <a:ext cx="9156304" cy="685799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32BFDBD-A1A2-4184-B483-905B462A094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00" b="1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Test #3- VIGILANCE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995F02-C558-4DD1-951B-E744A8C7A32F}"/>
              </a:ext>
            </a:extLst>
          </p:cNvPr>
          <p:cNvSpPr txBox="1"/>
          <p:nvPr/>
        </p:nvSpPr>
        <p:spPr>
          <a:xfrm>
            <a:off x="152400" y="4114800"/>
            <a:ext cx="8839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ln w="12700">
                  <a:solidFill>
                    <a:srgbClr val="FFFF99"/>
                  </a:solidFill>
                </a:ln>
                <a:solidFill>
                  <a:srgbClr val="FFFF99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“BE SOBER,</a:t>
            </a:r>
          </a:p>
          <a:p>
            <a:pPr algn="r"/>
            <a:r>
              <a:rPr lang="en-US" sz="2800" b="1" dirty="0">
                <a:ln w="12700">
                  <a:solidFill>
                    <a:srgbClr val="FFFF99"/>
                  </a:solidFill>
                </a:ln>
                <a:solidFill>
                  <a:srgbClr val="FFFF99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BE VIGILANT;</a:t>
            </a:r>
          </a:p>
          <a:p>
            <a:pPr algn="r"/>
            <a:r>
              <a:rPr lang="en-US" sz="2800" b="1" dirty="0">
                <a:ln w="12700">
                  <a:solidFill>
                    <a:srgbClr val="FFFF99"/>
                  </a:solidFill>
                </a:ln>
                <a:solidFill>
                  <a:srgbClr val="FFFF99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BECAUSE YOUR ENEMY,</a:t>
            </a:r>
          </a:p>
          <a:p>
            <a:pPr algn="r"/>
            <a:r>
              <a:rPr lang="en-US" sz="2800" b="1" dirty="0">
                <a:ln w="12700">
                  <a:solidFill>
                    <a:srgbClr val="FFFF99"/>
                  </a:solidFill>
                </a:ln>
                <a:solidFill>
                  <a:srgbClr val="FFFF99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 DEVIL,WALKS ABOUT</a:t>
            </a:r>
          </a:p>
          <a:p>
            <a:pPr algn="r"/>
            <a:r>
              <a:rPr lang="en-US" sz="2800" b="1" dirty="0">
                <a:ln w="12700">
                  <a:solidFill>
                    <a:srgbClr val="FFFF99"/>
                  </a:solidFill>
                </a:ln>
                <a:solidFill>
                  <a:srgbClr val="FFFF99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AS A ROARING LION, SEEKING </a:t>
            </a:r>
          </a:p>
          <a:p>
            <a:pPr algn="r"/>
            <a:r>
              <a:rPr lang="en-US" sz="2800" b="1" dirty="0">
                <a:ln w="12700">
                  <a:solidFill>
                    <a:srgbClr val="FFFF99"/>
                  </a:solidFill>
                </a:ln>
                <a:solidFill>
                  <a:srgbClr val="FFFF99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WHOM HE MAY DEVOUR” -1 PETER 5:8</a:t>
            </a:r>
          </a:p>
        </p:txBody>
      </p:sp>
    </p:spTree>
    <p:extLst>
      <p:ext uri="{BB962C8B-B14F-4D97-AF65-F5344CB8AC3E}">
        <p14:creationId xmlns:p14="http://schemas.microsoft.com/office/powerpoint/2010/main" val="28629245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16510B3-693D-4B96-A95C-C528FCEDFF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74F93A-ABAB-4DDA-8B27-EC485B011B16}"/>
              </a:ext>
            </a:extLst>
          </p:cNvPr>
          <p:cNvSpPr txBox="1"/>
          <p:nvPr/>
        </p:nvSpPr>
        <p:spPr>
          <a:xfrm>
            <a:off x="0" y="668953"/>
            <a:ext cx="41148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May 16, 2018</a:t>
            </a:r>
          </a:p>
          <a:p>
            <a:pPr algn="ctr"/>
            <a:endParaRPr lang="en-US" sz="28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en-US" sz="36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Ein </a:t>
            </a:r>
            <a:r>
              <a:rPr lang="en-US" sz="3600" b="1" dirty="0" err="1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Harod</a:t>
            </a:r>
            <a:r>
              <a:rPr lang="en-US" sz="36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 Israel:</a:t>
            </a:r>
          </a:p>
          <a:p>
            <a:pPr algn="ctr"/>
            <a:r>
              <a:rPr lang="en-US" sz="4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There are still </a:t>
            </a:r>
          </a:p>
          <a:p>
            <a:pPr algn="ctr"/>
            <a:r>
              <a:rPr lang="en-US" sz="4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vigilant</a:t>
            </a:r>
          </a:p>
          <a:p>
            <a:pPr algn="ctr"/>
            <a:r>
              <a:rPr lang="en-US" sz="4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soldiers </a:t>
            </a:r>
          </a:p>
          <a:p>
            <a:pPr algn="ctr"/>
            <a:r>
              <a:rPr lang="en-US" sz="4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drinking</a:t>
            </a:r>
          </a:p>
          <a:p>
            <a:pPr algn="ctr"/>
            <a:r>
              <a:rPr lang="en-US" sz="4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from </a:t>
            </a:r>
          </a:p>
          <a:p>
            <a:pPr algn="ctr"/>
            <a:r>
              <a:rPr lang="en-US" sz="4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Gideon’s Pool! </a:t>
            </a:r>
          </a:p>
        </p:txBody>
      </p:sp>
    </p:spTree>
    <p:extLst>
      <p:ext uri="{BB962C8B-B14F-4D97-AF65-F5344CB8AC3E}">
        <p14:creationId xmlns:p14="http://schemas.microsoft.com/office/powerpoint/2010/main" val="27783432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244CF8-5312-4C75-9144-017F58EC9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8D0E74B-4B6B-4952-9183-271E7AF9FDC4}"/>
              </a:ext>
            </a:extLst>
          </p:cNvPr>
          <p:cNvSpPr txBox="1">
            <a:spLocks/>
          </p:cNvSpPr>
          <p:nvPr/>
        </p:nvSpPr>
        <p:spPr>
          <a:xfrm>
            <a:off x="5943600" y="762000"/>
            <a:ext cx="3200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Test #4</a:t>
            </a:r>
          </a:p>
          <a:p>
            <a:r>
              <a:rPr lang="en-US" b="1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 TEST</a:t>
            </a:r>
          </a:p>
          <a:p>
            <a:r>
              <a:rPr lang="en-US" b="1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OF FAITH</a:t>
            </a:r>
          </a:p>
        </p:txBody>
      </p:sp>
    </p:spTree>
    <p:extLst>
      <p:ext uri="{BB962C8B-B14F-4D97-AF65-F5344CB8AC3E}">
        <p14:creationId xmlns:p14="http://schemas.microsoft.com/office/powerpoint/2010/main" val="20749749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DE4C0-A4BC-4831-95D5-683D002AD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A99762-6B70-4AD7-B02A-89C830AB5F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C1961F-E3BE-48D4-BDD0-254F8225A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38BD55-752F-4025-83CA-6818EBA9FC98}"/>
              </a:ext>
            </a:extLst>
          </p:cNvPr>
          <p:cNvSpPr txBox="1"/>
          <p:nvPr/>
        </p:nvSpPr>
        <p:spPr>
          <a:xfrm>
            <a:off x="0" y="304800"/>
            <a:ext cx="6096000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The Word of the Lord, 2008: </a:t>
            </a:r>
            <a:r>
              <a:rPr lang="en-US" sz="3600" b="1" i="1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“Buy land and build!”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E105CE6-9C49-429D-A6F8-A3FA506213A8}"/>
              </a:ext>
            </a:extLst>
          </p:cNvPr>
          <p:cNvSpPr txBox="1">
            <a:spLocks/>
          </p:cNvSpPr>
          <p:nvPr/>
        </p:nvSpPr>
        <p:spPr>
          <a:xfrm>
            <a:off x="3086100" y="5750724"/>
            <a:ext cx="617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Future ZMI property</a:t>
            </a:r>
          </a:p>
        </p:txBody>
      </p:sp>
    </p:spTree>
    <p:extLst>
      <p:ext uri="{BB962C8B-B14F-4D97-AF65-F5344CB8AC3E}">
        <p14:creationId xmlns:p14="http://schemas.microsoft.com/office/powerpoint/2010/main" val="27389584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71B47D-1922-4909-BA19-31BF4ECB57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5B57B2-651D-42CD-88EC-BED9813C405E}"/>
              </a:ext>
            </a:extLst>
          </p:cNvPr>
          <p:cNvSpPr txBox="1"/>
          <p:nvPr/>
        </p:nvSpPr>
        <p:spPr>
          <a:xfrm>
            <a:off x="3886200" y="5867400"/>
            <a:ext cx="617220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May 2010</a:t>
            </a:r>
          </a:p>
        </p:txBody>
      </p:sp>
    </p:spTree>
    <p:extLst>
      <p:ext uri="{BB962C8B-B14F-4D97-AF65-F5344CB8AC3E}">
        <p14:creationId xmlns:p14="http://schemas.microsoft.com/office/powerpoint/2010/main" val="35963678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FC04298-0B84-433B-AFC1-8F763EF31B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4498242-8DD7-47EF-B827-E078ABCE2F48}"/>
              </a:ext>
            </a:extLst>
          </p:cNvPr>
          <p:cNvSpPr txBox="1">
            <a:spLocks/>
          </p:cNvSpPr>
          <p:nvPr/>
        </p:nvSpPr>
        <p:spPr>
          <a:xfrm>
            <a:off x="228600" y="152400"/>
            <a:ext cx="7912768" cy="8221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Men’s Dormitory, June 2012</a:t>
            </a:r>
          </a:p>
        </p:txBody>
      </p:sp>
    </p:spTree>
    <p:extLst>
      <p:ext uri="{BB962C8B-B14F-4D97-AF65-F5344CB8AC3E}">
        <p14:creationId xmlns:p14="http://schemas.microsoft.com/office/powerpoint/2010/main" val="22535685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F94C55D-37C3-48B2-AA4D-5439CB198E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37" y="0"/>
            <a:ext cx="518349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F7B824-4D04-4135-9D85-9AD297537E3A}"/>
              </a:ext>
            </a:extLst>
          </p:cNvPr>
          <p:cNvSpPr txBox="1"/>
          <p:nvPr/>
        </p:nvSpPr>
        <p:spPr>
          <a:xfrm>
            <a:off x="5162858" y="205323"/>
            <a:ext cx="3981141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12700">
                  <a:solidFill>
                    <a:srgbClr val="FFFF99"/>
                  </a:solidFill>
                </a:ln>
                <a:solidFill>
                  <a:srgbClr val="FFFF99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“God’s will,</a:t>
            </a:r>
          </a:p>
          <a:p>
            <a:r>
              <a:rPr lang="en-US" sz="3600" b="1" dirty="0">
                <a:ln w="12700">
                  <a:solidFill>
                    <a:srgbClr val="FFFF99"/>
                  </a:solidFill>
                </a:ln>
                <a:solidFill>
                  <a:srgbClr val="FFFF99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done God’s way, will have God’s provision” </a:t>
            </a:r>
          </a:p>
          <a:p>
            <a:pPr algn="r"/>
            <a:r>
              <a:rPr lang="en-US" sz="3200" b="1" dirty="0">
                <a:ln w="1270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-Hudson Taylor</a:t>
            </a:r>
          </a:p>
          <a:p>
            <a:pPr algn="ctr"/>
            <a:r>
              <a:rPr lang="en-US" sz="36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n-US" sz="32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Founder of</a:t>
            </a:r>
          </a:p>
          <a:p>
            <a:pPr algn="ctr"/>
            <a:r>
              <a:rPr lang="en-US" sz="32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 China Inland Mission, which spread the gospel throughout China</a:t>
            </a:r>
            <a:endParaRPr lang="en-US" sz="36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6578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4428B91-343F-48A0-A2D6-A8D9C9A7D3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E84D3B-E8F8-4F37-867A-43C33514360A}"/>
              </a:ext>
            </a:extLst>
          </p:cNvPr>
          <p:cNvSpPr txBox="1"/>
          <p:nvPr/>
        </p:nvSpPr>
        <p:spPr>
          <a:xfrm>
            <a:off x="228600" y="228600"/>
            <a:ext cx="8686800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Let us go on towards </a:t>
            </a:r>
            <a:br>
              <a:rPr lang="en-US" sz="4800" b="1" dirty="0"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4800" b="1" dirty="0"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spiritual maturity, Heb. 6:1</a:t>
            </a:r>
            <a:endParaRPr lang="en-US" sz="4800" b="1" dirty="0"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CAED4A-09E1-4B58-B46B-7667AC5869CD}"/>
              </a:ext>
            </a:extLst>
          </p:cNvPr>
          <p:cNvSpPr txBox="1"/>
          <p:nvPr/>
        </p:nvSpPr>
        <p:spPr>
          <a:xfrm>
            <a:off x="4876800" y="2133600"/>
            <a:ext cx="4267200" cy="418576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ln w="285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GOD HAS</a:t>
            </a:r>
          </a:p>
          <a:p>
            <a:pPr algn="ctr"/>
            <a:r>
              <a:rPr lang="en-US" sz="3800" b="1" dirty="0">
                <a:ln w="285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GREAT PLANS</a:t>
            </a:r>
          </a:p>
          <a:p>
            <a:pPr algn="ctr"/>
            <a:r>
              <a:rPr lang="en-US" sz="3800" b="1" dirty="0">
                <a:ln w="285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FOR YOUR LIFE. PASS YOUR TESTS SO YOU CAN STEP UP TO</a:t>
            </a:r>
          </a:p>
          <a:p>
            <a:pPr algn="ctr"/>
            <a:r>
              <a:rPr lang="en-US" sz="3800" b="1" dirty="0">
                <a:ln w="285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THE NEXT LEVELS!</a:t>
            </a:r>
            <a:endParaRPr lang="en-US" sz="3800" b="1" dirty="0">
              <a:ln w="28575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27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E8D44A-150E-42EA-95F6-114D5B32F2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0"/>
          <a:stretch/>
        </p:blipFill>
        <p:spPr>
          <a:xfrm>
            <a:off x="0" y="1097658"/>
            <a:ext cx="4267200" cy="5760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D5148E0-C3AE-4261-BF40-133F4B11F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ln w="28575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OUR SPIRITUAL LIFE SHOULD ALSO BE</a:t>
            </a:r>
            <a:br>
              <a:rPr lang="en-US" sz="3600" b="1" dirty="0">
                <a:ln w="28575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3600" b="1" dirty="0">
                <a:ln w="28575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 PROGRESSION OF GROWTH:</a:t>
            </a:r>
            <a:br>
              <a:rPr lang="en-US" sz="3600" b="1" dirty="0">
                <a:ln w="28575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endParaRPr lang="en-US" sz="3600" b="1" dirty="0">
              <a:ln w="28575"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CFAF15-2913-4E84-9BE9-4B3750E3DCCD}"/>
              </a:ext>
            </a:extLst>
          </p:cNvPr>
          <p:cNvSpPr txBox="1"/>
          <p:nvPr/>
        </p:nvSpPr>
        <p:spPr>
          <a:xfrm>
            <a:off x="4191000" y="1295400"/>
            <a:ext cx="5029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2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We are to be changed from glory to glory, to become more like Christ, </a:t>
            </a:r>
            <a:r>
              <a:rPr lang="en-US" sz="3200" b="1" dirty="0">
                <a:ln w="1270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 Cor. 3:18.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endParaRPr lang="en-US" sz="32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2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We are to go from strength to strength, until we all appear before God in Zion,</a:t>
            </a:r>
          </a:p>
          <a:p>
            <a:pPr marL="228600"/>
            <a:r>
              <a:rPr lang="en-US" sz="3200" b="1" i="1" dirty="0">
                <a:ln w="1270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Ps. 84:7</a:t>
            </a:r>
            <a:r>
              <a:rPr lang="en-US" sz="3200" b="1" dirty="0">
                <a:ln w="1270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</a:t>
            </a:r>
          </a:p>
          <a:p>
            <a:pPr marL="347663" indent="-347663">
              <a:buFont typeface="Arial" panose="020B0604020202020204" pitchFamily="34" charset="0"/>
              <a:buChar char="•"/>
            </a:pPr>
            <a:endParaRPr lang="en-US" sz="32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15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B8762-A15C-4B29-9CBC-C341D990B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75498-230D-4897-B9E2-157093978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9773B0-0673-44B8-ACEC-C66EAA9C4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943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936E08BF-1383-4E29-B16B-E3545459C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 Lord wants us to go on</a:t>
            </a:r>
            <a:br>
              <a:rPr lang="en-US" sz="3600" b="1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3600" b="1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into full spiritual maturity, </a:t>
            </a:r>
            <a:r>
              <a:rPr lang="en-US" sz="3600" b="1" dirty="0">
                <a:ln w="1905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 John 2:12-14</a:t>
            </a:r>
            <a:br>
              <a:rPr lang="en-US" sz="2800" b="1" dirty="0">
                <a:ln w="1905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1000" b="1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br>
              <a:rPr lang="en-US" sz="2400" b="1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2400" b="1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From little children, to young men </a:t>
            </a:r>
            <a:r>
              <a:rPr lang="en-US" sz="2400" b="1" dirty="0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(victory),</a:t>
            </a:r>
            <a:br>
              <a:rPr lang="en-US" sz="2400" b="1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2400" b="1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into becoming spiritual fathers and mothers </a:t>
            </a:r>
            <a:r>
              <a:rPr lang="en-US" sz="2400" b="1" dirty="0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(mature leaders)</a:t>
            </a:r>
            <a:endParaRPr lang="en-US" sz="2800" b="1" dirty="0">
              <a:ln w="19050">
                <a:solidFill>
                  <a:schemeClr val="bg1"/>
                </a:solidFill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1CC588-A2DD-493E-BC09-033876B74980}"/>
              </a:ext>
            </a:extLst>
          </p:cNvPr>
          <p:cNvSpPr txBox="1"/>
          <p:nvPr/>
        </p:nvSpPr>
        <p:spPr>
          <a:xfrm>
            <a:off x="34413" y="5364540"/>
            <a:ext cx="9067799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b="1" dirty="0">
                <a:ln w="12700">
                  <a:solidFill>
                    <a:srgbClr val="FFFF00"/>
                  </a:solidFill>
                </a:ln>
                <a:solidFill>
                  <a:srgbClr val="FFD44B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HOWEVER, to go on we must first pass</a:t>
            </a:r>
          </a:p>
          <a:p>
            <a:pPr algn="ctr"/>
            <a:r>
              <a:rPr lang="en-US" sz="3100" b="1" dirty="0">
                <a:ln w="12700">
                  <a:solidFill>
                    <a:srgbClr val="FFFF00"/>
                  </a:solidFill>
                </a:ln>
                <a:solidFill>
                  <a:srgbClr val="FFD44B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each grade- then we are permitted</a:t>
            </a:r>
          </a:p>
          <a:p>
            <a:pPr algn="ctr"/>
            <a:r>
              <a:rPr lang="en-US" sz="3100" b="1" dirty="0">
                <a:ln w="12700">
                  <a:solidFill>
                    <a:srgbClr val="FFFF00"/>
                  </a:solidFill>
                </a:ln>
                <a:solidFill>
                  <a:srgbClr val="FFD44B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to step up to the next level!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DBBD21-06EB-4B2C-9842-8AC499A2BE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6" r="16707"/>
          <a:stretch/>
        </p:blipFill>
        <p:spPr>
          <a:xfrm>
            <a:off x="3124200" y="2057399"/>
            <a:ext cx="2667000" cy="3450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9E38C8-D07E-41FF-A75F-0B4EFCF8F0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84" r="1" b="5746"/>
          <a:stretch/>
        </p:blipFill>
        <p:spPr>
          <a:xfrm>
            <a:off x="5715000" y="2057399"/>
            <a:ext cx="3374922" cy="3450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7F41805-8E9E-4D47-B565-BC602D27A9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7" r="29201"/>
          <a:stretch/>
        </p:blipFill>
        <p:spPr>
          <a:xfrm>
            <a:off x="-1" y="2057399"/>
            <a:ext cx="3200401" cy="3435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3076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6883F0E-D5BF-4ECF-9323-C260765BF498}"/>
              </a:ext>
            </a:extLst>
          </p:cNvPr>
          <p:cNvSpPr txBox="1"/>
          <p:nvPr/>
        </p:nvSpPr>
        <p:spPr>
          <a:xfrm>
            <a:off x="0" y="1458754"/>
            <a:ext cx="9144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buFont typeface="Arial" panose="020B0604020202020204" pitchFamily="34" charset="0"/>
              <a:buChar char="•"/>
            </a:pPr>
            <a:r>
              <a:rPr lang="en-US" sz="3000" b="1" dirty="0">
                <a:ln w="1270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ABRAHAM: </a:t>
            </a:r>
            <a:r>
              <a:rPr lang="en-US" sz="3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“Now it came to pass after these things that God tested Abraham…” </a:t>
            </a:r>
            <a:r>
              <a:rPr lang="en-US" sz="3000" b="1" i="1" dirty="0">
                <a:ln w="1270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Gen. 22:1</a:t>
            </a:r>
          </a:p>
          <a:p>
            <a:pPr marL="347663" indent="-347663">
              <a:buFont typeface="Arial" panose="020B0604020202020204" pitchFamily="34" charset="0"/>
              <a:buChar char="•"/>
            </a:pPr>
            <a:endParaRPr lang="en-US" sz="3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347663" indent="-347663">
              <a:buFont typeface="Arial" panose="020B0604020202020204" pitchFamily="34" charset="0"/>
              <a:buChar char="•"/>
            </a:pPr>
            <a:r>
              <a:rPr lang="en-US" sz="3000" b="1" dirty="0">
                <a:ln w="1270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 ISRAELITES: </a:t>
            </a:r>
            <a:r>
              <a:rPr lang="en-US" sz="3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“Then the Lord said to Moses, ‘Behold, I will rain bread from heaven for you…. that I may test them’” </a:t>
            </a:r>
            <a:r>
              <a:rPr lang="en-US" sz="3000" b="1" i="1" dirty="0">
                <a:ln w="1270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Ex.16:4 </a:t>
            </a:r>
          </a:p>
          <a:p>
            <a:pPr marL="347663" indent="-347663">
              <a:buFont typeface="Arial" panose="020B0604020202020204" pitchFamily="34" charset="0"/>
              <a:buChar char="•"/>
            </a:pPr>
            <a:endParaRPr lang="en-US" sz="3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347663" indent="-347663">
              <a:buFont typeface="Arial" panose="020B0604020202020204" pitchFamily="34" charset="0"/>
              <a:buChar char="•"/>
            </a:pPr>
            <a:r>
              <a:rPr lang="en-US" sz="3000" b="1" dirty="0">
                <a:ln w="1270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GIDEON’S SOLDIERS: </a:t>
            </a:r>
            <a:r>
              <a:rPr lang="en-US" sz="3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“But the LORD said to Gideon, "The people are still too many; bring them down to the water, and I will test them for you there” </a:t>
            </a:r>
            <a:r>
              <a:rPr lang="en-US" sz="3000" b="1" i="1" dirty="0">
                <a:ln w="1270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Jdg. 7:4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203C92F-B4CB-4319-8D87-A539A5C3DBD7}"/>
              </a:ext>
            </a:extLst>
          </p:cNvPr>
          <p:cNvSpPr txBox="1">
            <a:spLocks/>
          </p:cNvSpPr>
          <p:nvPr/>
        </p:nvSpPr>
        <p:spPr>
          <a:xfrm>
            <a:off x="0" y="2286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b="1" dirty="0">
                <a:ln w="28575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GOD GIVES US SPIRITUAL TESTINGS:</a:t>
            </a:r>
          </a:p>
        </p:txBody>
      </p:sp>
    </p:spTree>
    <p:extLst>
      <p:ext uri="{BB962C8B-B14F-4D97-AF65-F5344CB8AC3E}">
        <p14:creationId xmlns:p14="http://schemas.microsoft.com/office/powerpoint/2010/main" val="277838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6883F0E-D5BF-4ECF-9323-C260765BF498}"/>
              </a:ext>
            </a:extLst>
          </p:cNvPr>
          <p:cNvSpPr txBox="1"/>
          <p:nvPr/>
        </p:nvSpPr>
        <p:spPr>
          <a:xfrm>
            <a:off x="0" y="1700748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buFont typeface="Arial" panose="020B0604020202020204" pitchFamily="34" charset="0"/>
              <a:buChar char="•"/>
            </a:pPr>
            <a:r>
              <a:rPr lang="en-US" sz="3000" b="1" dirty="0">
                <a:ln w="1270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KING HEZEKIAH: </a:t>
            </a:r>
            <a:r>
              <a:rPr lang="en-US" sz="3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“God withdrew from him, in order to test him” </a:t>
            </a:r>
            <a:r>
              <a:rPr lang="en-US" sz="3000" b="1" i="1" dirty="0">
                <a:ln w="1270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 Chron. 32:31</a:t>
            </a:r>
          </a:p>
          <a:p>
            <a:pPr marL="347663" indent="-347663">
              <a:buFont typeface="Arial" panose="020B0604020202020204" pitchFamily="34" charset="0"/>
              <a:buChar char="•"/>
            </a:pPr>
            <a:endParaRPr lang="en-US" sz="3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347663" indent="-347663">
              <a:buFont typeface="Arial" panose="020B0604020202020204" pitchFamily="34" charset="0"/>
              <a:buChar char="•"/>
            </a:pPr>
            <a:r>
              <a:rPr lang="en-US" sz="3000" b="1" dirty="0">
                <a:ln w="1270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PETER’S WARNING: </a:t>
            </a:r>
            <a:r>
              <a:rPr lang="en-US" sz="3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“Beloved, do not be amazed and bewildered at the fiery ordeal which is taking place to test your quality,”	     </a:t>
            </a:r>
            <a:r>
              <a:rPr lang="en-US" sz="3000" b="1" i="1" dirty="0">
                <a:ln w="1270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 Peter 4:12 AMPLIFIED BIBLE </a:t>
            </a:r>
          </a:p>
          <a:p>
            <a:pPr marL="347663" indent="-347663">
              <a:buFont typeface="Arial" panose="020B0604020202020204" pitchFamily="34" charset="0"/>
              <a:buChar char="•"/>
            </a:pPr>
            <a:endParaRPr lang="en-US" sz="3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235BCBC-85F0-4537-879C-876637FFB061}"/>
              </a:ext>
            </a:extLst>
          </p:cNvPr>
          <p:cNvSpPr txBox="1">
            <a:spLocks/>
          </p:cNvSpPr>
          <p:nvPr/>
        </p:nvSpPr>
        <p:spPr>
          <a:xfrm>
            <a:off x="0" y="2286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b="1" dirty="0">
                <a:ln w="28575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GOD GIVES US SPIRITUAL TESTINGS:</a:t>
            </a:r>
          </a:p>
        </p:txBody>
      </p:sp>
    </p:spTree>
    <p:extLst>
      <p:ext uri="{BB962C8B-B14F-4D97-AF65-F5344CB8AC3E}">
        <p14:creationId xmlns:p14="http://schemas.microsoft.com/office/powerpoint/2010/main" val="389361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EE0D4DD-7BD2-4FCC-83B0-A2281BB316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683" y="1828800"/>
            <a:ext cx="3984116" cy="4402339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B426A08-FF13-4E25-A76C-16E413A9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b="1" dirty="0">
                <a:ln w="28575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GOD’S TESTS ARE DIFFERENT</a:t>
            </a:r>
            <a:br>
              <a:rPr lang="en-US" sz="4000" b="1" dirty="0">
                <a:ln w="28575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4000" b="1" dirty="0">
                <a:ln w="28575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THAN MAN’S TESTS, </a:t>
            </a:r>
            <a:r>
              <a:rPr lang="en-US" sz="4000" b="1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ISAIAH 55:8-9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E47AD7-0888-48D0-84D0-BAD0613080B5}"/>
              </a:ext>
            </a:extLst>
          </p:cNvPr>
          <p:cNvSpPr txBox="1"/>
          <p:nvPr/>
        </p:nvSpPr>
        <p:spPr>
          <a:xfrm>
            <a:off x="-38100" y="1737985"/>
            <a:ext cx="5372100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buFont typeface="Arial" panose="020B0604020202020204" pitchFamily="34" charset="0"/>
              <a:buChar char="•"/>
            </a:pPr>
            <a:r>
              <a:rPr lang="en-US" sz="33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Man tests our outward abilities</a:t>
            </a:r>
          </a:p>
          <a:p>
            <a:pPr marL="347663" indent="-347663">
              <a:buFont typeface="Arial" panose="020B0604020202020204" pitchFamily="34" charset="0"/>
              <a:buChar char="•"/>
            </a:pPr>
            <a:r>
              <a:rPr lang="en-US" sz="3300" b="1" dirty="0">
                <a:ln w="12700"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GOD TESTS OUR INNER CHARACTER! </a:t>
            </a:r>
            <a:r>
              <a:rPr lang="en-US" sz="2800" b="1" dirty="0">
                <a:ln w="12700"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(1 Sam.16:7)</a:t>
            </a:r>
          </a:p>
          <a:p>
            <a:pPr marL="347663" indent="-347663">
              <a:buFont typeface="Arial" panose="020B0604020202020204" pitchFamily="34" charset="0"/>
              <a:buChar char="•"/>
            </a:pPr>
            <a:endParaRPr lang="en-US" sz="33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347663" indent="-347663">
              <a:buFont typeface="Arial" panose="020B0604020202020204" pitchFamily="34" charset="0"/>
              <a:buChar char="•"/>
            </a:pPr>
            <a:r>
              <a:rPr lang="en-US" sz="33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Man’s tests are announced in advance</a:t>
            </a:r>
          </a:p>
          <a:p>
            <a:pPr marL="347663" indent="-347663">
              <a:buFont typeface="Arial" panose="020B0604020202020204" pitchFamily="34" charset="0"/>
              <a:buChar char="•"/>
            </a:pPr>
            <a:r>
              <a:rPr lang="en-US" sz="3300" b="1" dirty="0">
                <a:ln w="12700"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GOD’S TESTS OFTEN COME UNANNOUNCED!</a:t>
            </a:r>
          </a:p>
          <a:p>
            <a:r>
              <a:rPr lang="en-US" sz="2800" b="1" dirty="0">
                <a:ln w="12700"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 (Gen.24:12-21, Jud.7:4-7) </a:t>
            </a:r>
          </a:p>
        </p:txBody>
      </p:sp>
    </p:spTree>
    <p:extLst>
      <p:ext uri="{BB962C8B-B14F-4D97-AF65-F5344CB8AC3E}">
        <p14:creationId xmlns:p14="http://schemas.microsoft.com/office/powerpoint/2010/main" val="131085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1BCC47-37F2-4D8A-A611-BDC0B28EF5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B05FF93-09BB-43EF-BE36-881B958EFA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196"/>
          <a:stretch/>
        </p:blipFill>
        <p:spPr>
          <a:xfrm>
            <a:off x="609600" y="2168040"/>
            <a:ext cx="7848599" cy="4689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CC302C-48A8-4F78-9916-79DDED00BC06}"/>
              </a:ext>
            </a:extLst>
          </p:cNvPr>
          <p:cNvSpPr txBox="1"/>
          <p:nvPr/>
        </p:nvSpPr>
        <p:spPr>
          <a:xfrm>
            <a:off x="838200" y="5380672"/>
            <a:ext cx="7467600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000" b="1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To see if we are</a:t>
            </a:r>
          </a:p>
          <a:p>
            <a:r>
              <a:rPr lang="en-US" sz="4000" b="1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    to be promoted, Heb.3:1-3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8B8EBA-3D0D-4B57-9CF5-EC2F264D1F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0" y="5410200"/>
            <a:ext cx="2419350" cy="81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40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7BAD74-B28A-45E5-9F90-4124E1C9B9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889" r="11111"/>
          <a:stretch/>
        </p:blipFill>
        <p:spPr>
          <a:xfrm>
            <a:off x="1" y="1905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6F42F95-5749-45F7-804D-E94D8BB8A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0" y="4572000"/>
            <a:ext cx="5448299" cy="1143000"/>
          </a:xfrm>
        </p:spPr>
        <p:txBody>
          <a:bodyPr>
            <a:noAutofit/>
          </a:bodyPr>
          <a:lstStyle/>
          <a:p>
            <a:r>
              <a:rPr lang="en-US" sz="3800" b="1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GOD DESIRES</a:t>
            </a:r>
            <a:br>
              <a:rPr lang="en-US" sz="3800" b="1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3800" b="1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TO BRING US UP</a:t>
            </a:r>
            <a:br>
              <a:rPr lang="en-US" sz="3800" b="1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3800" b="1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TO HIGHER LEVELS</a:t>
            </a:r>
            <a:br>
              <a:rPr lang="en-US" sz="3800" b="1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3800" b="1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AND TESTS TO SEE</a:t>
            </a:r>
            <a:br>
              <a:rPr lang="en-US" sz="3800" b="1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3800" b="1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IF WE ARE READY!</a:t>
            </a:r>
          </a:p>
        </p:txBody>
      </p:sp>
    </p:spTree>
    <p:extLst>
      <p:ext uri="{BB962C8B-B14F-4D97-AF65-F5344CB8AC3E}">
        <p14:creationId xmlns:p14="http://schemas.microsoft.com/office/powerpoint/2010/main" val="2489449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2031</TotalTime>
  <Words>643</Words>
  <Application>Microsoft Office PowerPoint</Application>
  <PresentationFormat>On-screen Show (4:3)</PresentationFormat>
  <Paragraphs>102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Century Gothic</vt:lpstr>
      <vt:lpstr>Lucida Calligraphy</vt:lpstr>
      <vt:lpstr>Office Theme</vt:lpstr>
      <vt:lpstr>PowerPoint Presentation</vt:lpstr>
      <vt:lpstr>LIFE IS A CONTINUING  PROGRESSION OF GROWTH</vt:lpstr>
      <vt:lpstr>OUR SPIRITUAL LIFE SHOULD ALSO BE A PROGRESSION OF GROWTH: </vt:lpstr>
      <vt:lpstr>The Lord wants us to go on into full spiritual maturity, 1 John 2:12-14   From little children, to young men (victory), into becoming spiritual fathers and mothers (mature leaders)</vt:lpstr>
      <vt:lpstr>PowerPoint Presentation</vt:lpstr>
      <vt:lpstr>PowerPoint Presentation</vt:lpstr>
      <vt:lpstr>GOD’S TESTS ARE DIFFERENT THAN MAN’S TESTS, ISAIAH 55:8-9</vt:lpstr>
      <vt:lpstr>PowerPoint Presentation</vt:lpstr>
      <vt:lpstr>GOD DESIRES TO BRING US UP TO HIGHER LEVELS AND TESTS TO SEE IF WE ARE READY!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HEBREWS 6:1-3     LET US GO ON TO MATURITY   ….IF GOD PERMITS!</dc:title>
  <dc:creator>Norm Holmes</dc:creator>
  <cp:lastModifiedBy>Norman</cp:lastModifiedBy>
  <cp:revision>174</cp:revision>
  <dcterms:created xsi:type="dcterms:W3CDTF">2012-10-06T13:41:44Z</dcterms:created>
  <dcterms:modified xsi:type="dcterms:W3CDTF">2018-08-28T11:07:56Z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5872130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