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329" r:id="rId4"/>
    <p:sldId id="260" r:id="rId5"/>
    <p:sldId id="261" r:id="rId6"/>
    <p:sldId id="262" r:id="rId7"/>
    <p:sldId id="266" r:id="rId8"/>
    <p:sldId id="267" r:id="rId9"/>
    <p:sldId id="328" r:id="rId10"/>
    <p:sldId id="270" r:id="rId11"/>
    <p:sldId id="339" r:id="rId12"/>
    <p:sldId id="271" r:id="rId13"/>
    <p:sldId id="272" r:id="rId14"/>
    <p:sldId id="340" r:id="rId15"/>
    <p:sldId id="302" r:id="rId16"/>
    <p:sldId id="333" r:id="rId17"/>
    <p:sldId id="304" r:id="rId18"/>
    <p:sldId id="303" r:id="rId19"/>
    <p:sldId id="305" r:id="rId20"/>
    <p:sldId id="306" r:id="rId21"/>
    <p:sldId id="307" r:id="rId22"/>
    <p:sldId id="308" r:id="rId23"/>
    <p:sldId id="309" r:id="rId24"/>
    <p:sldId id="311" r:id="rId25"/>
    <p:sldId id="335" r:id="rId26"/>
    <p:sldId id="316" r:id="rId27"/>
    <p:sldId id="317" r:id="rId28"/>
    <p:sldId id="321" r:id="rId29"/>
    <p:sldId id="322" r:id="rId30"/>
    <p:sldId id="323" r:id="rId31"/>
    <p:sldId id="324" r:id="rId32"/>
    <p:sldId id="327" r:id="rId33"/>
    <p:sldId id="32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9A85"/>
    <a:srgbClr val="362412"/>
    <a:srgbClr val="996633"/>
    <a:srgbClr val="481308"/>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7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C0BF44-29F5-49A4-9B93-A1FC38D4E428}"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94342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0BF44-29F5-49A4-9B93-A1FC38D4E428}"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19825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0BF44-29F5-49A4-9B93-A1FC38D4E428}"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270533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0BF44-29F5-49A4-9B93-A1FC38D4E428}"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326000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C0BF44-29F5-49A4-9B93-A1FC38D4E428}" type="datetimeFigureOut">
              <a:rPr lang="en-US" smtClean="0"/>
              <a:pPr/>
              <a:t>27-Apr-20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301943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C0BF44-29F5-49A4-9B93-A1FC38D4E428}" type="datetimeFigureOut">
              <a:rPr lang="en-US" smtClean="0"/>
              <a:pPr/>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100666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C0BF44-29F5-49A4-9B93-A1FC38D4E428}" type="datetimeFigureOut">
              <a:rPr lang="en-US" smtClean="0"/>
              <a:pPr/>
              <a:t>27-Apr-20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247756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C0BF44-29F5-49A4-9B93-A1FC38D4E428}" type="datetimeFigureOut">
              <a:rPr lang="en-US" smtClean="0"/>
              <a:pPr/>
              <a:t>27-Apr-20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36523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0BF44-29F5-49A4-9B93-A1FC38D4E428}" type="datetimeFigureOut">
              <a:rPr lang="en-US" smtClean="0"/>
              <a:pPr/>
              <a:t>27-Apr-20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334745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0BF44-29F5-49A4-9B93-A1FC38D4E428}" type="datetimeFigureOut">
              <a:rPr lang="en-US" smtClean="0"/>
              <a:pPr/>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21232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C0BF44-29F5-49A4-9B93-A1FC38D4E428}" type="datetimeFigureOut">
              <a:rPr lang="en-US" smtClean="0"/>
              <a:pPr/>
              <a:t>27-Apr-20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FB9F7-0AFC-45AC-A2BF-7757A5EA5E25}" type="slidenum">
              <a:rPr lang="en-US" smtClean="0"/>
              <a:pPr/>
              <a:t>‹#›</a:t>
            </a:fld>
            <a:endParaRPr lang="en-US"/>
          </a:p>
        </p:txBody>
      </p:sp>
    </p:spTree>
    <p:extLst>
      <p:ext uri="{BB962C8B-B14F-4D97-AF65-F5344CB8AC3E}">
        <p14:creationId xmlns:p14="http://schemas.microsoft.com/office/powerpoint/2010/main" val="380130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0BF44-29F5-49A4-9B93-A1FC38D4E428}" type="datetimeFigureOut">
              <a:rPr lang="en-US" smtClean="0"/>
              <a:pPr/>
              <a:t>27-Apr-20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FB9F7-0AFC-45AC-A2BF-7757A5EA5E25}" type="slidenum">
              <a:rPr lang="en-US" smtClean="0"/>
              <a:pPr/>
              <a:t>‹#›</a:t>
            </a:fld>
            <a:endParaRPr lang="en-US"/>
          </a:p>
        </p:txBody>
      </p:sp>
    </p:spTree>
    <p:extLst>
      <p:ext uri="{BB962C8B-B14F-4D97-AF65-F5344CB8AC3E}">
        <p14:creationId xmlns:p14="http://schemas.microsoft.com/office/powerpoint/2010/main" val="109225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MP\Desktop\OVERCOMERS PPT\PICS\1234 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76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MP\Desktop\OVERCOMERS PPT\PICS\Seminar Overcomers\18 new.jpg"/>
          <p:cNvPicPr>
            <a:picLocks noChangeAspect="1" noChangeArrowheads="1"/>
          </p:cNvPicPr>
          <p:nvPr/>
        </p:nvPicPr>
        <p:blipFill rotWithShape="1">
          <a:blip r:embed="rId2">
            <a:extLst>
              <a:ext uri="{28A0092B-C50C-407E-A947-70E740481C1C}">
                <a14:useLocalDpi xmlns:a14="http://schemas.microsoft.com/office/drawing/2010/main" val="0"/>
              </a:ext>
            </a:extLst>
          </a:blip>
          <a:srcRect t="1836" r="1207"/>
          <a:stretch/>
        </p:blipFill>
        <p:spPr bwMode="auto">
          <a:xfrm>
            <a:off x="0" y="0"/>
            <a:ext cx="9144000"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8" y="152400"/>
            <a:ext cx="9144000" cy="892552"/>
          </a:xfrm>
          <a:prstGeom prst="rect">
            <a:avLst/>
          </a:prstGeom>
          <a:noFill/>
        </p:spPr>
        <p:txBody>
          <a:bodyPr wrap="square">
            <a:spAutoFit/>
          </a:bodyPr>
          <a:lstStyle/>
          <a:p>
            <a:pPr algn="ctr">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THOSE WHO TABERNACLE IN THE HEAVENLIES WILL OVERCOME THE SERPENT/ THE DRAGON/ SATAN/ </a:t>
            </a:r>
          </a:p>
        </p:txBody>
      </p:sp>
    </p:spTree>
    <p:extLst>
      <p:ext uri="{BB962C8B-B14F-4D97-AF65-F5344CB8AC3E}">
        <p14:creationId xmlns:p14="http://schemas.microsoft.com/office/powerpoint/2010/main" val="230576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410200" y="-228600"/>
            <a:ext cx="3733800" cy="746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16918"/>
            <a:ext cx="5555920" cy="6900174"/>
          </a:xfrm>
          <a:prstGeom prst="rect">
            <a:avLst/>
          </a:prstGeom>
          <a:noFill/>
          <a:ln w="9525">
            <a:noFill/>
            <a:miter lim="800000"/>
            <a:headEnd/>
            <a:tailEnd/>
          </a:ln>
          <a:effectLst/>
        </p:spPr>
      </p:pic>
      <p:sp>
        <p:nvSpPr>
          <p:cNvPr id="8" name="TextBox 7"/>
          <p:cNvSpPr txBox="1"/>
          <p:nvPr/>
        </p:nvSpPr>
        <p:spPr>
          <a:xfrm>
            <a:off x="-685800" y="457200"/>
            <a:ext cx="3276600" cy="913070"/>
          </a:xfrm>
          <a:prstGeom prst="rect">
            <a:avLst/>
          </a:prstGeom>
          <a:noFill/>
        </p:spPr>
        <p:txBody>
          <a:bodyPr wrap="square" rtlCol="0">
            <a:spAutoFit/>
          </a:bodyPr>
          <a:lstStyle/>
          <a:p>
            <a:pPr algn="r">
              <a:lnSpc>
                <a:spcPts val="3100"/>
              </a:lnSpc>
            </a:pPr>
            <a:r>
              <a:rPr lang="en-US" sz="3000" b="1" dirty="0"/>
              <a:t>Christ the head</a:t>
            </a:r>
          </a:p>
          <a:p>
            <a:pPr algn="r">
              <a:lnSpc>
                <a:spcPts val="3100"/>
              </a:lnSpc>
            </a:pPr>
            <a:r>
              <a:rPr lang="en-US" sz="3000" b="1" dirty="0"/>
              <a:t>in heaven</a:t>
            </a:r>
          </a:p>
        </p:txBody>
      </p:sp>
      <p:sp>
        <p:nvSpPr>
          <p:cNvPr id="9" name="TextBox 8"/>
          <p:cNvSpPr txBox="1"/>
          <p:nvPr/>
        </p:nvSpPr>
        <p:spPr>
          <a:xfrm>
            <a:off x="1828800" y="5933182"/>
            <a:ext cx="4267200" cy="1077218"/>
          </a:xfrm>
          <a:prstGeom prst="rect">
            <a:avLst/>
          </a:prstGeom>
          <a:noFill/>
        </p:spPr>
        <p:txBody>
          <a:bodyPr wrap="square" rtlCol="0">
            <a:spAutoFit/>
          </a:bodyPr>
          <a:lstStyle/>
          <a:p>
            <a:pPr algn="ctr"/>
            <a:r>
              <a:rPr lang="en-US" sz="3200" dirty="0"/>
              <a:t>Satan under </a:t>
            </a:r>
          </a:p>
          <a:p>
            <a:pPr algn="ctr"/>
            <a:r>
              <a:rPr lang="en-US" sz="3200" dirty="0"/>
              <a:t>our feet</a:t>
            </a:r>
          </a:p>
        </p:txBody>
      </p:sp>
      <p:sp>
        <p:nvSpPr>
          <p:cNvPr id="10" name="TextBox 9"/>
          <p:cNvSpPr txBox="1"/>
          <p:nvPr/>
        </p:nvSpPr>
        <p:spPr>
          <a:xfrm>
            <a:off x="304800" y="3429000"/>
            <a:ext cx="5181600" cy="1200329"/>
          </a:xfrm>
          <a:prstGeom prst="rect">
            <a:avLst/>
          </a:prstGeom>
          <a:noFill/>
        </p:spPr>
        <p:txBody>
          <a:bodyPr wrap="square" rtlCol="0">
            <a:spAutoFit/>
          </a:bodyPr>
          <a:lstStyle/>
          <a:p>
            <a:pPr algn="ctr"/>
            <a:r>
              <a:rPr lang="en-US" sz="3600" dirty="0">
                <a:solidFill>
                  <a:srgbClr val="7030A0"/>
                </a:solidFill>
                <a:effectLst>
                  <a:outerShdw blurRad="38100" dist="38100" dir="2700000" algn="tl">
                    <a:srgbClr val="000000">
                      <a:alpha val="43137"/>
                    </a:srgbClr>
                  </a:outerShdw>
                </a:effectLst>
              </a:rPr>
              <a:t>The BODY OF CHRIST, Eph.1:20-23</a:t>
            </a:r>
          </a:p>
        </p:txBody>
      </p:sp>
      <p:sp>
        <p:nvSpPr>
          <p:cNvPr id="12" name="Rectangle 11"/>
          <p:cNvSpPr/>
          <p:nvPr/>
        </p:nvSpPr>
        <p:spPr>
          <a:xfrm>
            <a:off x="5562600" y="616089"/>
            <a:ext cx="3581400" cy="5632311"/>
          </a:xfrm>
          <a:prstGeom prst="rect">
            <a:avLst/>
          </a:prstGeom>
        </p:spPr>
        <p:txBody>
          <a:bodyPr wrap="square">
            <a:spAutoFit/>
          </a:bodyPr>
          <a:lstStyle/>
          <a:p>
            <a:pPr algn="ctr">
              <a:defRPr/>
            </a:pPr>
            <a:r>
              <a:rPr lang="en-US" sz="30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Ephesians 1:20-23 </a:t>
            </a:r>
            <a:r>
              <a:rPr lang="en-US" sz="3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tells us that</a:t>
            </a:r>
          </a:p>
          <a:p>
            <a:pPr algn="ctr">
              <a:defRPr/>
            </a:pPr>
            <a:r>
              <a:rPr lang="en-US" sz="3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the body of Christ, the Church,</a:t>
            </a:r>
          </a:p>
          <a:p>
            <a:pPr algn="ctr">
              <a:defRPr/>
            </a:pPr>
            <a:r>
              <a:rPr lang="en-US" sz="3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is to be seated in heavenly places above all the principalities </a:t>
            </a:r>
          </a:p>
          <a:p>
            <a:pPr algn="ctr">
              <a:defRPr/>
            </a:pPr>
            <a:r>
              <a:rPr lang="en-US" sz="3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and powers</a:t>
            </a:r>
          </a:p>
          <a:p>
            <a:pPr algn="ctr">
              <a:defRPr/>
            </a:pPr>
            <a:r>
              <a:rPr lang="en-US" sz="3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of Satan, with Satan under </a:t>
            </a:r>
          </a:p>
          <a:p>
            <a:pPr algn="ctr">
              <a:defRPr/>
            </a:pPr>
            <a:r>
              <a:rPr lang="en-US" sz="3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our feet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TEMP\Desktop\OVERCOMERS PPT\PICS\Satan_Cast_out_of_Heaven.jpg"/>
          <p:cNvPicPr>
            <a:picLocks noChangeAspect="1" noChangeArrowheads="1"/>
          </p:cNvPicPr>
          <p:nvPr/>
        </p:nvPicPr>
        <p:blipFill rotWithShape="1">
          <a:blip r:embed="rId2">
            <a:extLst>
              <a:ext uri="{28A0092B-C50C-407E-A947-70E740481C1C}">
                <a14:useLocalDpi xmlns:a14="http://schemas.microsoft.com/office/drawing/2010/main" val="0"/>
              </a:ext>
            </a:extLst>
          </a:blip>
          <a:srcRect l="4445" r="6667"/>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41982"/>
            <a:ext cx="8839200" cy="1077218"/>
          </a:xfrm>
          <a:prstGeom prst="rect">
            <a:avLst/>
          </a:prstGeom>
          <a:noFill/>
        </p:spPr>
        <p:txBody>
          <a:bodyPr wrap="square">
            <a:spAutoFit/>
          </a:bodyPr>
          <a:lstStyle/>
          <a:p>
            <a:pPr>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Rev.12:12 REJOICE, THOSE IN THE HEAVENS</a:t>
            </a:r>
          </a:p>
          <a:p>
            <a:pPr>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-BUT WOE TO THOSE ON THE EARTH!</a:t>
            </a:r>
          </a:p>
        </p:txBody>
      </p:sp>
      <p:sp>
        <p:nvSpPr>
          <p:cNvPr id="4" name="TextBox 3"/>
          <p:cNvSpPr txBox="1"/>
          <p:nvPr/>
        </p:nvSpPr>
        <p:spPr>
          <a:xfrm>
            <a:off x="5105400" y="4092476"/>
            <a:ext cx="3962400" cy="2308324"/>
          </a:xfrm>
          <a:prstGeom prst="rect">
            <a:avLst/>
          </a:prstGeom>
          <a:noFill/>
        </p:spPr>
        <p:txBody>
          <a:bodyPr wrap="square">
            <a:spAutoFit/>
          </a:bodyPr>
          <a:lstStyle/>
          <a:p>
            <a:pPr algn="ctr">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The Devil has come down</a:t>
            </a:r>
          </a:p>
          <a:p>
            <a:pPr algn="ctr">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to the earth</a:t>
            </a:r>
          </a:p>
          <a:p>
            <a:pPr algn="ctr">
              <a:defRPr/>
            </a:pPr>
            <a:r>
              <a:rPr lang="en-US" sz="24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(cast down by Michael &amp; the holy angels, Rev.12:7)</a:t>
            </a:r>
          </a:p>
        </p:txBody>
      </p:sp>
    </p:spTree>
    <p:extLst>
      <p:ext uri="{BB962C8B-B14F-4D97-AF65-F5344CB8AC3E}">
        <p14:creationId xmlns:p14="http://schemas.microsoft.com/office/powerpoint/2010/main" val="2305760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62412"/>
        </a:solidFill>
        <a:effectLst/>
      </p:bgPr>
    </p:bg>
    <p:spTree>
      <p:nvGrpSpPr>
        <p:cNvPr id="1" name=""/>
        <p:cNvGrpSpPr/>
        <p:nvPr/>
      </p:nvGrpSpPr>
      <p:grpSpPr>
        <a:xfrm>
          <a:off x="0" y="0"/>
          <a:ext cx="0" cy="0"/>
          <a:chOff x="0" y="0"/>
          <a:chExt cx="0" cy="0"/>
        </a:xfrm>
      </p:grpSpPr>
      <p:sp>
        <p:nvSpPr>
          <p:cNvPr id="3" name="TextBox 2"/>
          <p:cNvSpPr txBox="1"/>
          <p:nvPr/>
        </p:nvSpPr>
        <p:spPr>
          <a:xfrm>
            <a:off x="5584372" y="616089"/>
            <a:ext cx="3451145" cy="5632311"/>
          </a:xfrm>
          <a:prstGeom prst="rect">
            <a:avLst/>
          </a:prstGeom>
          <a:noFill/>
        </p:spPr>
        <p:txBody>
          <a:bodyPr wrap="square">
            <a:spAutoFit/>
          </a:bodyPr>
          <a:lstStyle/>
          <a:p>
            <a:pPr algn="ctr">
              <a:defRPr/>
            </a:pPr>
            <a:r>
              <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Satan</a:t>
            </a:r>
          </a:p>
          <a:p>
            <a:pPr algn="ctr">
              <a:defRPr/>
            </a:pPr>
            <a:r>
              <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will be</a:t>
            </a:r>
          </a:p>
          <a:p>
            <a:pPr algn="ctr">
              <a:defRPr/>
            </a:pPr>
            <a:r>
              <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very angry! Desperate!</a:t>
            </a:r>
          </a:p>
          <a:p>
            <a:pPr algn="ctr">
              <a:defRPr/>
            </a:pPr>
            <a:r>
              <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His time</a:t>
            </a:r>
          </a:p>
          <a:p>
            <a:pPr algn="ctr">
              <a:defRPr/>
            </a:pPr>
            <a:r>
              <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will be short!</a:t>
            </a:r>
          </a:p>
          <a:p>
            <a:pPr algn="ctr">
              <a:defRPr/>
            </a:pPr>
            <a:r>
              <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His last</a:t>
            </a:r>
          </a:p>
          <a:p>
            <a:pPr algn="ctr">
              <a:defRPr/>
            </a:pPr>
            <a:r>
              <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opportunity</a:t>
            </a:r>
          </a:p>
          <a:p>
            <a:pPr algn="ctr">
              <a:defRPr/>
            </a:pPr>
            <a:r>
              <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to win!</a:t>
            </a:r>
          </a:p>
        </p:txBody>
      </p:sp>
      <p:pic>
        <p:nvPicPr>
          <p:cNvPr id="4098" name="Picture 2" descr="C:\Users\TEMP\Desktop\OVERCOMERS PPT\PICS\Seminar Overcomers\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8437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760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EMP\Desktop\OVERCOMERS PPT\PICS\Seminar Overcomers\20.jpg"/>
          <p:cNvPicPr>
            <a:picLocks noChangeAspect="1" noChangeArrowheads="1"/>
          </p:cNvPicPr>
          <p:nvPr/>
        </p:nvPicPr>
        <p:blipFill rotWithShape="1">
          <a:blip r:embed="rId2">
            <a:extLst>
              <a:ext uri="{28A0092B-C50C-407E-A947-70E740481C1C}">
                <a14:useLocalDpi xmlns:a14="http://schemas.microsoft.com/office/drawing/2010/main" val="0"/>
              </a:ext>
            </a:extLst>
          </a:blip>
          <a:srcRect l="3150" r="2362"/>
          <a:stretch/>
        </p:blipFill>
        <p:spPr bwMode="auto">
          <a:xfrm>
            <a:off x="0" y="1371600"/>
            <a:ext cx="9144000" cy="5368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 y="457200"/>
            <a:ext cx="8915400" cy="6400800"/>
          </a:xfrm>
        </p:spPr>
        <p:txBody>
          <a:bodyPr>
            <a:normAutofit/>
          </a:bodyPr>
          <a:lstStyle/>
          <a:p>
            <a:pPr algn="ctr">
              <a:buNone/>
              <a:defRPr/>
            </a:pPr>
            <a:r>
              <a:rPr lang="en-US"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IN THE LAST DAYS THE FORCES OF SATAN WILL SEEK TO CONTROL THE WORLD.</a:t>
            </a:r>
          </a:p>
          <a:p>
            <a:pPr algn="ctr">
              <a:buNone/>
              <a:defRPr/>
            </a:pPr>
            <a:endParaRPr lang="en-US"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endParaRPr>
          </a:p>
          <a:p>
            <a:pPr algn="ctr">
              <a:buNone/>
              <a:defRPr/>
            </a:pPr>
            <a:endParaRPr lang="en-US"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endParaRPr>
          </a:p>
          <a:p>
            <a:pPr algn="ctr">
              <a:buNone/>
              <a:defRPr/>
            </a:pPr>
            <a:endParaRPr lang="en-US"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endParaRPr>
          </a:p>
          <a:p>
            <a:pPr>
              <a:buFontTx/>
              <a:buChar char="-"/>
              <a:defRPr/>
            </a:pPr>
            <a:r>
              <a:rPr lang="en-US"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THEY WILL TEMPORARILY OVERCOME THE SAINTS DWELLING ON THE EARTH! </a:t>
            </a:r>
          </a:p>
          <a:p>
            <a:pPr>
              <a:buNone/>
              <a:defRPr/>
            </a:pPr>
            <a:endParaRPr lang="en-US"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endParaRPr>
          </a:p>
          <a:p>
            <a:pPr>
              <a:buNone/>
              <a:defRPr/>
            </a:pPr>
            <a:endParaRPr lang="en-US"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endParaRPr>
          </a:p>
          <a:p>
            <a:pPr>
              <a:buNone/>
              <a:defRPr/>
            </a:pPr>
            <a:r>
              <a:rPr lang="en-US"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“It was granted to him to make war with the saints, and to overcome them. –Rev.13:7</a:t>
            </a:r>
          </a:p>
          <a:p>
            <a:pPr>
              <a:buNone/>
            </a:pPr>
            <a:endParaRPr lang="en-US" dirty="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EMP\Desktop\OVERCOMERS PPT\PICS\world-map-backgroun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l="5384" t="5245" r="5300" b="5387"/>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23" name="Picture 3" descr="C:\Users\TEMP\Desktop\OVERCOMERS PPT\PICS\tero.jpg"/>
          <p:cNvPicPr>
            <a:picLocks noChangeAspect="1" noChangeArrowheads="1"/>
          </p:cNvPicPr>
          <p:nvPr/>
        </p:nvPicPr>
        <p:blipFill>
          <a:blip r:embed="rId4" cstate="print">
            <a:extLst>
              <a:ext uri="{28A0092B-C50C-407E-A947-70E740481C1C}">
                <a14:useLocalDpi xmlns:a14="http://schemas.microsoft.com/office/drawing/2010/main" val="0"/>
              </a:ext>
            </a:extLst>
          </a:blip>
          <a:srcRect l="6017" r="16521"/>
          <a:stretch>
            <a:fillRect/>
          </a:stretch>
        </p:blipFill>
        <p:spPr bwMode="auto">
          <a:xfrm rot="-259706">
            <a:off x="350477" y="1342773"/>
            <a:ext cx="4632662" cy="3166771"/>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4" descr="C:\Users\TEMP\Desktop\OVERCOMERS PPT\PICS\dru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94760">
            <a:off x="508997" y="1614369"/>
            <a:ext cx="4486774" cy="315100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25" name="Picture 5" descr="C:\Users\TEMP\Desktop\OVERCOMERS PPT\PICS\lgbt.jpg"/>
          <p:cNvPicPr>
            <a:picLocks noChangeAspect="1" noChangeArrowheads="1"/>
          </p:cNvPicPr>
          <p:nvPr/>
        </p:nvPicPr>
        <p:blipFill>
          <a:blip r:embed="rId6" cstate="print">
            <a:extLst>
              <a:ext uri="{28A0092B-C50C-407E-A947-70E740481C1C}">
                <a14:useLocalDpi xmlns:a14="http://schemas.microsoft.com/office/drawing/2010/main" val="0"/>
              </a:ext>
            </a:extLst>
          </a:blip>
          <a:srcRect l="22266"/>
          <a:stretch>
            <a:fillRect/>
          </a:stretch>
        </p:blipFill>
        <p:spPr bwMode="auto">
          <a:xfrm rot="-395226">
            <a:off x="1008123" y="1564740"/>
            <a:ext cx="4351805" cy="333283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849" y="1888331"/>
            <a:ext cx="4228743" cy="310055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27" name="Picture 7" descr="C:\Users\TEMP\Desktop\OVERCOMERS PPT\PICS\55e1724b34f10.jpg"/>
          <p:cNvPicPr>
            <a:picLocks noChangeAspect="1" noChangeArrowheads="1"/>
          </p:cNvPicPr>
          <p:nvPr/>
        </p:nvPicPr>
        <p:blipFill>
          <a:blip r:embed="rId8">
            <a:extLst>
              <a:ext uri="{28A0092B-C50C-407E-A947-70E740481C1C}">
                <a14:useLocalDpi xmlns:a14="http://schemas.microsoft.com/office/drawing/2010/main" val="0"/>
              </a:ext>
            </a:extLst>
          </a:blip>
          <a:srcRect l="7774" r="17780"/>
          <a:stretch>
            <a:fillRect/>
          </a:stretch>
        </p:blipFill>
        <p:spPr bwMode="auto">
          <a:xfrm rot="612550">
            <a:off x="447177" y="1510690"/>
            <a:ext cx="4409365" cy="3314966"/>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36725" y="457200"/>
            <a:ext cx="3301880" cy="6090591"/>
          </a:xfrm>
          <a:prstGeom prst="rect">
            <a:avLst/>
          </a:prstGeom>
          <a:noFill/>
        </p:spPr>
        <p:txBody>
          <a:bodyPr wrap="square" lIns="57607" tIns="28804" rIns="57607" bIns="28804">
            <a:spAutoFit/>
          </a:bodyPr>
          <a:lstStyle/>
          <a:p>
            <a:pPr algn="ctr">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As we enter deeper into the Last Days,</a:t>
            </a:r>
          </a:p>
          <a:p>
            <a:pPr algn="ctr">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conflict is increasing around the world- </a:t>
            </a:r>
          </a:p>
          <a:p>
            <a:pPr algn="ctr">
              <a:defRPr/>
            </a:pPr>
            <a:r>
              <a:rPr lang="en-US" sz="28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terrorism,</a:t>
            </a:r>
          </a:p>
          <a:p>
            <a:pPr algn="ctr">
              <a:defRPr/>
            </a:pPr>
            <a:r>
              <a:rPr lang="en-US" sz="28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drug addiction,</a:t>
            </a:r>
          </a:p>
          <a:p>
            <a:pPr algn="ctr">
              <a:defRPr/>
            </a:pPr>
            <a:r>
              <a:rPr lang="en-US" sz="28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moral corruption, financial collapse,</a:t>
            </a:r>
          </a:p>
          <a:p>
            <a:pPr algn="ctr">
              <a:defRPr/>
            </a:pPr>
            <a:r>
              <a:rPr lang="en-US" sz="28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interracial conflicts, </a:t>
            </a:r>
          </a:p>
          <a:p>
            <a:pPr algn="ctr">
              <a:defRPr/>
            </a:pPr>
            <a:r>
              <a:rPr lang="en-US" sz="28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political instability,</a:t>
            </a: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 etc.</a:t>
            </a:r>
          </a:p>
        </p:txBody>
      </p:sp>
    </p:spTree>
    <p:extLst>
      <p:ext uri="{BB962C8B-B14F-4D97-AF65-F5344CB8AC3E}">
        <p14:creationId xmlns:p14="http://schemas.microsoft.com/office/powerpoint/2010/main" val="304280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fade">
                                      <p:cBhvr>
                                        <p:cTn id="15" dur="500"/>
                                        <p:tgtEl>
                                          <p:spTgt spid="3072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0725"/>
                                        </p:tgtEl>
                                        <p:attrNameLst>
                                          <p:attrName>style.visibility</p:attrName>
                                        </p:attrNameLst>
                                      </p:cBhvr>
                                      <p:to>
                                        <p:strVal val="visible"/>
                                      </p:to>
                                    </p:set>
                                    <p:animEffect transition="in" filter="fade">
                                      <p:cBhvr>
                                        <p:cTn id="23" dur="500"/>
                                        <p:tgtEl>
                                          <p:spTgt spid="30725"/>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0726"/>
                                        </p:tgtEl>
                                        <p:attrNameLst>
                                          <p:attrName>style.visibility</p:attrName>
                                        </p:attrNameLst>
                                      </p:cBhvr>
                                      <p:to>
                                        <p:strVal val="visible"/>
                                      </p:to>
                                    </p:set>
                                    <p:animEffect transition="in" filter="fade">
                                      <p:cBhvr>
                                        <p:cTn id="31" dur="500"/>
                                        <p:tgtEl>
                                          <p:spTgt spid="30726"/>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500"/>
                                        <p:tgtEl>
                                          <p:spTgt spid="8">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0727"/>
                                        </p:tgtEl>
                                        <p:attrNameLst>
                                          <p:attrName>style.visibility</p:attrName>
                                        </p:attrNameLst>
                                      </p:cBhvr>
                                      <p:to>
                                        <p:strVal val="visible"/>
                                      </p:to>
                                    </p:set>
                                    <p:animEffect transition="in" filter="fade">
                                      <p:cBhvr>
                                        <p:cTn id="39" dur="500"/>
                                        <p:tgtEl>
                                          <p:spTgt spid="30727"/>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MP\Desktop\OVERCOMERS PPT\PICS\Seminar Overcomers\31.jpg"/>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r="6334"/>
          <a:stretch/>
        </p:blipFill>
        <p:spPr bwMode="auto">
          <a:xfrm>
            <a:off x="-1" y="0"/>
            <a:ext cx="9144000"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914400"/>
            <a:ext cx="7848600" cy="4213154"/>
          </a:xfrm>
          <a:prstGeom prst="rect">
            <a:avLst/>
          </a:prstGeom>
          <a:noFill/>
        </p:spPr>
        <p:txBody>
          <a:bodyPr wrap="square" lIns="57607" tIns="28804" rIns="57607" bIns="28804">
            <a:spAutoFit/>
          </a:bodyPr>
          <a:lstStyle/>
          <a:p>
            <a:pPr>
              <a:defRPr/>
            </a:pPr>
            <a:r>
              <a:rPr lang="en-US" sz="54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WE MUST </a:t>
            </a:r>
            <a:r>
              <a:rPr lang="en-US" sz="5400" b="1" i="1" u="sng"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OVERCOME</a:t>
            </a:r>
            <a:r>
              <a:rPr lang="en-US" sz="54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 SIN &amp; SATAN</a:t>
            </a:r>
          </a:p>
          <a:p>
            <a:pPr>
              <a:defRPr/>
            </a:pPr>
            <a:r>
              <a:rPr lang="en-US" sz="54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OR WE WILL </a:t>
            </a:r>
          </a:p>
          <a:p>
            <a:pPr>
              <a:defRPr/>
            </a:pPr>
            <a:r>
              <a:rPr lang="en-US" sz="5400" b="1" i="1" u="sng"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BE </a:t>
            </a:r>
            <a:r>
              <a:rPr lang="en-US" sz="2000" b="1" i="1" u="sng"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 </a:t>
            </a:r>
            <a:r>
              <a:rPr lang="en-US" sz="5400" b="1" i="1" u="sng"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OVERCOME</a:t>
            </a:r>
          </a:p>
          <a:p>
            <a:pPr>
              <a:defRPr/>
            </a:pPr>
            <a:r>
              <a:rPr lang="en-US" sz="54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BY SIN &amp; SATAN!</a:t>
            </a:r>
          </a:p>
        </p:txBody>
      </p:sp>
    </p:spTree>
    <p:extLst>
      <p:ext uri="{BB962C8B-B14F-4D97-AF65-F5344CB8AC3E}">
        <p14:creationId xmlns:p14="http://schemas.microsoft.com/office/powerpoint/2010/main" val="288881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Users\TEMP\Desktop\OVERCOMERS PPT\PICS\Why-Do-I-Suff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0063" y="1524000"/>
            <a:ext cx="8143875" cy="3705323"/>
          </a:xfrm>
          <a:prstGeom prst="rect">
            <a:avLst/>
          </a:prstGeom>
          <a:noFill/>
        </p:spPr>
        <p:txBody>
          <a:bodyPr lIns="57607" tIns="28804" rIns="57607" bIns="28804">
            <a:spAutoFit/>
          </a:bodyPr>
          <a:lstStyle/>
          <a:p>
            <a:pPr algn="ctr">
              <a:defRPr/>
            </a:pPr>
            <a:r>
              <a:rPr lang="en-US" sz="72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A QUESTION:</a:t>
            </a:r>
          </a:p>
          <a:p>
            <a:pPr algn="ctr">
              <a:defRPr/>
            </a:pPr>
            <a:r>
              <a:rPr lang="en-US" sz="55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Why has God allowed Satan to repeatedly attack the saints?</a:t>
            </a:r>
          </a:p>
        </p:txBody>
      </p:sp>
    </p:spTree>
    <p:extLst>
      <p:ext uri="{BB962C8B-B14F-4D97-AF65-F5344CB8AC3E}">
        <p14:creationId xmlns:p14="http://schemas.microsoft.com/office/powerpoint/2010/main" val="428884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Users\TEMP\Desktop\OVERCOMERS PPT\PICS\Why-Do-I-Suff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1" y="228600"/>
            <a:ext cx="8610599" cy="1043056"/>
          </a:xfrm>
          <a:prstGeom prst="rect">
            <a:avLst/>
          </a:prstGeom>
          <a:noFill/>
        </p:spPr>
        <p:txBody>
          <a:bodyPr wrap="square" lIns="57607" tIns="28804" rIns="57607" bIns="28804">
            <a:spAutoFit/>
          </a:bodyPr>
          <a:lstStyle/>
          <a:p>
            <a:pPr>
              <a:defRPr/>
            </a:pPr>
            <a:r>
              <a:rPr lang="en-US" sz="32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A QUESTION: Why has God allowed Satan to repeatedly attack the saints?</a:t>
            </a:r>
          </a:p>
        </p:txBody>
      </p:sp>
      <p:sp>
        <p:nvSpPr>
          <p:cNvPr id="4" name="TextBox 3"/>
          <p:cNvSpPr txBox="1"/>
          <p:nvPr/>
        </p:nvSpPr>
        <p:spPr>
          <a:xfrm>
            <a:off x="228600" y="1951200"/>
            <a:ext cx="8915400" cy="4456811"/>
          </a:xfrm>
          <a:prstGeom prst="rect">
            <a:avLst/>
          </a:prstGeom>
          <a:noFill/>
        </p:spPr>
        <p:txBody>
          <a:bodyPr wrap="square" lIns="57607" tIns="28804" rIns="57607" bIns="28804">
            <a:spAutoFit/>
          </a:bodyPr>
          <a:lstStyle/>
          <a:p>
            <a:pPr algn="l">
              <a:lnSpc>
                <a:spcPts val="4900"/>
              </a:lnSpc>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-Satan attacked Adam &amp; Eve,  </a:t>
            </a:r>
            <a:r>
              <a:rPr lang="en-US" sz="28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Gen. 3:1-6</a:t>
            </a:r>
          </a:p>
          <a:p>
            <a:pPr algn="l">
              <a:lnSpc>
                <a:spcPts val="4900"/>
              </a:lnSpc>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-Satan attacked Job,  </a:t>
            </a:r>
            <a:r>
              <a:rPr lang="en-US" sz="28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Job 1:8-12 &amp; 2:4-7</a:t>
            </a:r>
          </a:p>
          <a:p>
            <a:pPr algn="l">
              <a:lnSpc>
                <a:spcPts val="4900"/>
              </a:lnSpc>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-Satan attacked David,  </a:t>
            </a:r>
            <a:r>
              <a:rPr lang="en-US" sz="28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1 Chron. 21:1</a:t>
            </a:r>
          </a:p>
          <a:p>
            <a:pPr algn="l">
              <a:lnSpc>
                <a:spcPts val="4900"/>
              </a:lnSpc>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-Satan attacked Peter,  </a:t>
            </a:r>
            <a:r>
              <a:rPr lang="en-US" sz="28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Luke 22:31</a:t>
            </a:r>
          </a:p>
          <a:p>
            <a:pPr algn="l">
              <a:lnSpc>
                <a:spcPts val="4900"/>
              </a:lnSpc>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-Satan attacks the Last Days Church,  </a:t>
            </a:r>
            <a:r>
              <a:rPr lang="en-US" sz="28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 12 &amp; 13</a:t>
            </a:r>
          </a:p>
          <a:p>
            <a:pPr algn="l">
              <a:lnSpc>
                <a:spcPts val="4900"/>
              </a:lnSpc>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-Satan will attack the multitudes near the end</a:t>
            </a:r>
          </a:p>
          <a:p>
            <a:pPr algn="l">
              <a:lnSpc>
                <a:spcPts val="4900"/>
              </a:lnSpc>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	of the Millennium,  </a:t>
            </a:r>
            <a:r>
              <a:rPr lang="en-US" sz="28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 20:7-8 </a:t>
            </a:r>
          </a:p>
        </p:txBody>
      </p:sp>
    </p:spTree>
    <p:extLst>
      <p:ext uri="{BB962C8B-B14F-4D97-AF65-F5344CB8AC3E}">
        <p14:creationId xmlns:p14="http://schemas.microsoft.com/office/powerpoint/2010/main" val="1685794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C:\Users\TEMP\Desktop\OVERCOMERS PPT\PICS\Broken-Urban-Decay.jpg"/>
          <p:cNvPicPr>
            <a:picLocks noChangeAspect="1" noChangeArrowheads="1"/>
          </p:cNvPicPr>
          <p:nvPr/>
        </p:nvPicPr>
        <p:blipFill rotWithShape="1">
          <a:blip r:embed="rId2">
            <a:extLst>
              <a:ext uri="{28A0092B-C50C-407E-A947-70E740481C1C}">
                <a14:useLocalDpi xmlns:a14="http://schemas.microsoft.com/office/drawing/2010/main" val="0"/>
              </a:ext>
            </a:extLst>
          </a:blip>
          <a:srcRect r="18367" b="8163"/>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8600"/>
            <a:ext cx="7924800" cy="6459923"/>
          </a:xfrm>
          <a:prstGeom prst="rect">
            <a:avLst/>
          </a:prstGeom>
          <a:noFill/>
        </p:spPr>
        <p:txBody>
          <a:bodyPr wrap="square" lIns="57607" tIns="28804" rIns="57607" bIns="28804">
            <a:spAutoFit/>
          </a:bodyPr>
          <a:lstStyle/>
          <a:p>
            <a:pPr>
              <a:defRPr/>
            </a:pPr>
            <a:r>
              <a:rPr lang="en-US" sz="5000" b="1" dirty="0">
                <a:solidFill>
                  <a:schemeClr val="bg1"/>
                </a:solidFill>
                <a:effectLst>
                  <a:glow rad="228600">
                    <a:schemeClr val="tx1">
                      <a:alpha val="40000"/>
                    </a:schemeClr>
                  </a:glow>
                  <a:outerShdw blurRad="38100" dist="38100" dir="2700000" algn="tl">
                    <a:srgbClr val="000000">
                      <a:alpha val="43137"/>
                    </a:srgbClr>
                  </a:outerShdw>
                </a:effectLst>
                <a:latin typeface="Century Gothic" pitchFamily="34" charset="0"/>
              </a:rPr>
              <a:t>IN THIS EVIL,</a:t>
            </a:r>
          </a:p>
          <a:p>
            <a:pPr>
              <a:defRPr/>
            </a:pPr>
            <a:r>
              <a:rPr lang="en-US" sz="5000" b="1" dirty="0">
                <a:solidFill>
                  <a:schemeClr val="bg1"/>
                </a:solidFill>
                <a:effectLst>
                  <a:glow rad="228600">
                    <a:schemeClr val="tx1">
                      <a:alpha val="40000"/>
                    </a:schemeClr>
                  </a:glow>
                  <a:outerShdw blurRad="38100" dist="38100" dir="2700000" algn="tl">
                    <a:srgbClr val="000000">
                      <a:alpha val="43137"/>
                    </a:srgbClr>
                  </a:outerShdw>
                </a:effectLst>
                <a:latin typeface="Century Gothic" pitchFamily="34" charset="0"/>
              </a:rPr>
              <a:t>FALLEN WORLD,</a:t>
            </a:r>
          </a:p>
          <a:p>
            <a:pPr>
              <a:defRPr/>
            </a:pPr>
            <a:r>
              <a:rPr lang="en-US" sz="5000" b="1" dirty="0">
                <a:solidFill>
                  <a:schemeClr val="bg1"/>
                </a:solidFill>
                <a:effectLst>
                  <a:glow rad="228600">
                    <a:schemeClr val="tx1">
                      <a:alpha val="40000"/>
                    </a:schemeClr>
                  </a:glow>
                  <a:outerShdw blurRad="38100" dist="38100" dir="2700000" algn="tl">
                    <a:srgbClr val="000000">
                      <a:alpha val="43137"/>
                    </a:srgbClr>
                  </a:outerShdw>
                </a:effectLst>
                <a:latin typeface="Century Gothic" pitchFamily="34" charset="0"/>
              </a:rPr>
              <a:t>WE EACH HAVE</a:t>
            </a:r>
          </a:p>
          <a:p>
            <a:pPr>
              <a:defRPr/>
            </a:pPr>
            <a:r>
              <a:rPr lang="en-US" sz="5000" b="1" dirty="0">
                <a:solidFill>
                  <a:srgbClr val="FFFF00"/>
                </a:solidFill>
                <a:effectLst>
                  <a:glow rad="228600">
                    <a:schemeClr val="tx1">
                      <a:alpha val="40000"/>
                    </a:schemeClr>
                  </a:glow>
                  <a:outerShdw blurRad="38100" dist="38100" dir="2700000" algn="tl">
                    <a:srgbClr val="000000">
                      <a:alpha val="43137"/>
                    </a:srgbClr>
                  </a:outerShdw>
                </a:effectLst>
                <a:latin typeface="Century Gothic" pitchFamily="34" charset="0"/>
              </a:rPr>
              <a:t>THE </a:t>
            </a:r>
            <a:r>
              <a:rPr lang="en-US" sz="5000" b="1" i="1" u="sng" dirty="0">
                <a:solidFill>
                  <a:srgbClr val="FFFF00"/>
                </a:solidFill>
                <a:effectLst>
                  <a:glow rad="228600">
                    <a:schemeClr val="tx1">
                      <a:alpha val="40000"/>
                    </a:schemeClr>
                  </a:glow>
                  <a:outerShdw blurRad="38100" dist="38100" dir="2700000" algn="tl">
                    <a:srgbClr val="000000">
                      <a:alpha val="43137"/>
                    </a:srgbClr>
                  </a:outerShdw>
                </a:effectLst>
                <a:latin typeface="Century Gothic" pitchFamily="34" charset="0"/>
              </a:rPr>
              <a:t>CHALLENGE</a:t>
            </a:r>
            <a:r>
              <a:rPr lang="en-US" sz="5000" b="1" dirty="0">
                <a:solidFill>
                  <a:srgbClr val="FFFF00"/>
                </a:solidFill>
                <a:effectLst>
                  <a:glow rad="228600">
                    <a:schemeClr val="tx1">
                      <a:alpha val="40000"/>
                    </a:schemeClr>
                  </a:glow>
                  <a:outerShdw blurRad="38100" dist="38100" dir="2700000" algn="tl">
                    <a:srgbClr val="000000">
                      <a:alpha val="43137"/>
                    </a:srgbClr>
                  </a:outerShdw>
                </a:effectLst>
                <a:latin typeface="Century Gothic" pitchFamily="34" charset="0"/>
              </a:rPr>
              <a:t>,</a:t>
            </a:r>
          </a:p>
          <a:p>
            <a:pPr>
              <a:defRPr/>
            </a:pPr>
            <a:r>
              <a:rPr lang="en-US" sz="5000" b="1" dirty="0">
                <a:solidFill>
                  <a:srgbClr val="FFFF00"/>
                </a:solidFill>
                <a:effectLst>
                  <a:glow rad="228600">
                    <a:schemeClr val="tx1">
                      <a:alpha val="40000"/>
                    </a:schemeClr>
                  </a:glow>
                  <a:outerShdw blurRad="38100" dist="38100" dir="2700000" algn="tl">
                    <a:srgbClr val="000000">
                      <a:alpha val="43137"/>
                    </a:srgbClr>
                  </a:outerShdw>
                </a:effectLst>
                <a:latin typeface="Century Gothic" pitchFamily="34" charset="0"/>
              </a:rPr>
              <a:t>THE </a:t>
            </a:r>
            <a:r>
              <a:rPr lang="en-US" sz="5000" b="1" i="1" u="sng" dirty="0">
                <a:solidFill>
                  <a:srgbClr val="FFFF00"/>
                </a:solidFill>
                <a:effectLst>
                  <a:glow rad="228600">
                    <a:schemeClr val="tx1">
                      <a:alpha val="40000"/>
                    </a:schemeClr>
                  </a:glow>
                  <a:outerShdw blurRad="38100" dist="38100" dir="2700000" algn="tl">
                    <a:srgbClr val="000000">
                      <a:alpha val="43137"/>
                    </a:srgbClr>
                  </a:outerShdw>
                </a:effectLst>
                <a:latin typeface="Century Gothic" pitchFamily="34" charset="0"/>
              </a:rPr>
              <a:t>OPPORTUNITY</a:t>
            </a:r>
            <a:r>
              <a:rPr lang="en-US" sz="5000" b="1" dirty="0">
                <a:solidFill>
                  <a:srgbClr val="FFFF00"/>
                </a:solidFill>
                <a:effectLst>
                  <a:glow rad="228600">
                    <a:schemeClr val="tx1">
                      <a:alpha val="40000"/>
                    </a:schemeClr>
                  </a:glow>
                  <a:outerShdw blurRad="38100" dist="38100" dir="2700000" algn="tl">
                    <a:srgbClr val="000000">
                      <a:alpha val="43137"/>
                    </a:srgbClr>
                  </a:outerShdw>
                </a:effectLst>
                <a:latin typeface="Century Gothic" pitchFamily="34" charset="0"/>
              </a:rPr>
              <a:t>,</a:t>
            </a:r>
          </a:p>
          <a:p>
            <a:pPr>
              <a:defRPr/>
            </a:pPr>
            <a:r>
              <a:rPr lang="en-US" sz="5000" b="1" dirty="0">
                <a:solidFill>
                  <a:srgbClr val="FFFF00"/>
                </a:solidFill>
                <a:effectLst>
                  <a:glow rad="228600">
                    <a:schemeClr val="tx1">
                      <a:alpha val="40000"/>
                    </a:schemeClr>
                  </a:glow>
                  <a:outerShdw blurRad="38100" dist="38100" dir="2700000" algn="tl">
                    <a:srgbClr val="000000">
                      <a:alpha val="43137"/>
                    </a:srgbClr>
                  </a:outerShdw>
                </a:effectLst>
                <a:latin typeface="Century Gothic" pitchFamily="34" charset="0"/>
              </a:rPr>
              <a:t>THE </a:t>
            </a:r>
            <a:r>
              <a:rPr lang="en-US" sz="5000" b="1" i="1" u="sng" dirty="0">
                <a:solidFill>
                  <a:srgbClr val="FFFF00"/>
                </a:solidFill>
                <a:effectLst>
                  <a:glow rad="228600">
                    <a:schemeClr val="tx1">
                      <a:alpha val="40000"/>
                    </a:schemeClr>
                  </a:glow>
                  <a:outerShdw blurRad="38100" dist="38100" dir="2700000" algn="tl">
                    <a:srgbClr val="000000">
                      <a:alpha val="43137"/>
                    </a:srgbClr>
                  </a:outerShdw>
                </a:effectLst>
                <a:latin typeface="Century Gothic" pitchFamily="34" charset="0"/>
              </a:rPr>
              <a:t>NECESSITY</a:t>
            </a:r>
          </a:p>
          <a:p>
            <a:pPr>
              <a:defRPr/>
            </a:pPr>
            <a:r>
              <a:rPr lang="en-US" sz="5000" b="1" dirty="0">
                <a:solidFill>
                  <a:schemeClr val="bg1"/>
                </a:solidFill>
                <a:effectLst>
                  <a:glow rad="228600">
                    <a:schemeClr val="tx1">
                      <a:alpha val="40000"/>
                    </a:schemeClr>
                  </a:glow>
                  <a:outerShdw blurRad="38100" dist="38100" dir="2700000" algn="tl">
                    <a:srgbClr val="000000">
                      <a:alpha val="43137"/>
                    </a:srgbClr>
                  </a:outerShdw>
                </a:effectLst>
                <a:latin typeface="Century Gothic" pitchFamily="34" charset="0"/>
              </a:rPr>
              <a:t>OF </a:t>
            </a:r>
            <a:r>
              <a:rPr lang="en-US" sz="6600" b="1" dirty="0">
                <a:solidFill>
                  <a:schemeClr val="bg1"/>
                </a:solidFill>
                <a:effectLst>
                  <a:glow rad="228600">
                    <a:schemeClr val="tx1">
                      <a:alpha val="40000"/>
                    </a:schemeClr>
                  </a:glow>
                  <a:outerShdw blurRad="38100" dist="38100" dir="2700000" algn="tl">
                    <a:srgbClr val="000000">
                      <a:alpha val="43137"/>
                    </a:srgbClr>
                  </a:outerShdw>
                </a:effectLst>
                <a:latin typeface="Century Gothic" pitchFamily="34" charset="0"/>
              </a:rPr>
              <a:t>OVERCOMING</a:t>
            </a:r>
          </a:p>
          <a:p>
            <a:pPr>
              <a:defRPr/>
            </a:pPr>
            <a:r>
              <a:rPr lang="en-US" sz="5000" b="1" dirty="0">
                <a:solidFill>
                  <a:schemeClr val="bg1"/>
                </a:solidFill>
                <a:effectLst>
                  <a:glow rad="228600">
                    <a:schemeClr val="tx1">
                      <a:alpha val="40000"/>
                    </a:schemeClr>
                  </a:glow>
                  <a:outerShdw blurRad="38100" dist="38100" dir="2700000" algn="tl">
                    <a:srgbClr val="000000">
                      <a:alpha val="43137"/>
                    </a:srgbClr>
                  </a:outerShdw>
                </a:effectLst>
                <a:latin typeface="Century Gothic" pitchFamily="34" charset="0"/>
              </a:rPr>
              <a:t>SIN &amp; SATAN!</a:t>
            </a:r>
          </a:p>
        </p:txBody>
      </p:sp>
    </p:spTree>
    <p:extLst>
      <p:ext uri="{BB962C8B-B14F-4D97-AF65-F5344CB8AC3E}">
        <p14:creationId xmlns:p14="http://schemas.microsoft.com/office/powerpoint/2010/main" val="260673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EMP\Desktop\OVERCOMERS PPT\PICS\Bible.jpg"/>
          <p:cNvPicPr>
            <a:picLocks noChangeAspect="1" noChangeArrowheads="1"/>
          </p:cNvPicPr>
          <p:nvPr/>
        </p:nvPicPr>
        <p:blipFill>
          <a:blip r:embed="rId2">
            <a:extLst>
              <a:ext uri="{28A0092B-C50C-407E-A947-70E740481C1C}">
                <a14:useLocalDpi xmlns:a14="http://schemas.microsoft.com/office/drawing/2010/main" val="0"/>
              </a:ext>
            </a:extLst>
          </a:blip>
          <a:srcRect t="6465"/>
          <a:stretch>
            <a:fillRect/>
          </a:stretch>
        </p:blipFill>
        <p:spPr bwMode="auto">
          <a:xfrm>
            <a:off x="-3048000" y="-2895600"/>
            <a:ext cx="15163800" cy="11372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778675"/>
            <a:ext cx="9144000" cy="2215991"/>
          </a:xfrm>
          <a:prstGeom prst="rect">
            <a:avLst/>
          </a:prstGeom>
          <a:noFill/>
        </p:spPr>
        <p:txBody>
          <a:bodyPr wrap="square">
            <a:spAutoFit/>
          </a:bodyPr>
          <a:lstStyle/>
          <a:p>
            <a:pPr algn="ctr">
              <a:defRPr/>
            </a:pPr>
            <a:r>
              <a:rPr lang="en-US" sz="6600" b="1" dirty="0">
                <a:solidFill>
                  <a:schemeClr val="bg1"/>
                </a:solidFill>
                <a:effectLst>
                  <a:glow rad="101600">
                    <a:schemeClr val="tx1">
                      <a:alpha val="60000"/>
                    </a:schemeClr>
                  </a:glow>
                  <a:outerShdw blurRad="38100" dist="38100" dir="2700000" algn="tl">
                    <a:srgbClr val="000000">
                      <a:alpha val="43137"/>
                    </a:srgbClr>
                  </a:outerShdw>
                </a:effectLst>
                <a:latin typeface="Century Gothic" pitchFamily="34" charset="0"/>
              </a:rPr>
              <a:t>THE OVERCOMERS</a:t>
            </a:r>
          </a:p>
          <a:p>
            <a:pPr algn="ctr">
              <a:defRPr/>
            </a:pPr>
            <a:r>
              <a:rPr lang="en-US" sz="3600" b="1" dirty="0">
                <a:solidFill>
                  <a:schemeClr val="bg1"/>
                </a:solidFill>
                <a:effectLst>
                  <a:glow rad="101600">
                    <a:schemeClr val="tx1">
                      <a:alpha val="60000"/>
                    </a:schemeClr>
                  </a:glow>
                  <a:outerShdw blurRad="38100" dist="38100" dir="2700000" algn="tl">
                    <a:srgbClr val="000000">
                      <a:alpha val="43137"/>
                    </a:srgbClr>
                  </a:outerShdw>
                </a:effectLst>
                <a:latin typeface="Century Gothic" pitchFamily="34" charset="0"/>
              </a:rPr>
              <a:t>is taught throughout the Bible</a:t>
            </a:r>
          </a:p>
          <a:p>
            <a:pPr algn="ctr">
              <a:defRPr/>
            </a:pPr>
            <a:r>
              <a:rPr lang="en-US" sz="3600" b="1" dirty="0">
                <a:solidFill>
                  <a:schemeClr val="bg1"/>
                </a:solidFill>
                <a:effectLst>
                  <a:glow rad="101600">
                    <a:schemeClr val="tx1">
                      <a:alpha val="60000"/>
                    </a:schemeClr>
                  </a:glow>
                  <a:outerShdw blurRad="38100" dist="38100" dir="2700000" algn="tl">
                    <a:srgbClr val="000000">
                      <a:alpha val="43137"/>
                    </a:srgbClr>
                  </a:outerShdw>
                </a:effectLst>
                <a:latin typeface="Century Gothic" pitchFamily="34" charset="0"/>
              </a:rPr>
              <a:t>from Genesis to Revelation.</a:t>
            </a:r>
          </a:p>
        </p:txBody>
      </p:sp>
    </p:spTree>
    <p:extLst>
      <p:ext uri="{BB962C8B-B14F-4D97-AF65-F5344CB8AC3E}">
        <p14:creationId xmlns:p14="http://schemas.microsoft.com/office/powerpoint/2010/main" val="2305760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EMP\Desktop\OVERCOMERS PPT\PICS\Website-Growing-in-Christ-title-slide.jpg"/>
          <p:cNvPicPr>
            <a:picLocks noChangeAspect="1" noChangeArrowheads="1"/>
          </p:cNvPicPr>
          <p:nvPr/>
        </p:nvPicPr>
        <p:blipFill rotWithShape="1">
          <a:blip r:embed="rId2">
            <a:extLst>
              <a:ext uri="{28A0092B-C50C-407E-A947-70E740481C1C}">
                <a14:useLocalDpi xmlns:a14="http://schemas.microsoft.com/office/drawing/2010/main" val="0"/>
              </a:ext>
            </a:extLst>
          </a:blip>
          <a:srcRect l="1875" r="23125"/>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025" y="304800"/>
            <a:ext cx="8258175" cy="642946"/>
          </a:xfrm>
          <a:prstGeom prst="rect">
            <a:avLst/>
          </a:prstGeom>
          <a:noFill/>
        </p:spPr>
        <p:txBody>
          <a:bodyPr wrap="square" lIns="57607" tIns="28804" rIns="57607" bIns="28804">
            <a:spAutoFit/>
          </a:bodyPr>
          <a:lstStyle/>
          <a:p>
            <a:pPr algn="l">
              <a:defRPr/>
            </a:pPr>
            <a:r>
              <a:rPr lang="en-US" sz="3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God wants His sons &amp; daughters to </a:t>
            </a:r>
          </a:p>
        </p:txBody>
      </p:sp>
      <p:sp>
        <p:nvSpPr>
          <p:cNvPr id="5" name="TextBox 4"/>
          <p:cNvSpPr txBox="1"/>
          <p:nvPr/>
        </p:nvSpPr>
        <p:spPr>
          <a:xfrm>
            <a:off x="762000" y="1828800"/>
            <a:ext cx="5481638" cy="1135389"/>
          </a:xfrm>
          <a:prstGeom prst="rect">
            <a:avLst/>
          </a:prstGeom>
          <a:noFill/>
        </p:spPr>
        <p:txBody>
          <a:bodyPr wrap="square" lIns="57607" tIns="28804" rIns="57607" bIns="28804">
            <a:spAutoFit/>
          </a:bodyPr>
          <a:lstStyle/>
          <a:p>
            <a:pPr algn="l">
              <a:defRPr/>
            </a:pPr>
            <a:r>
              <a:rPr lang="en-US" sz="35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and not remain</a:t>
            </a:r>
          </a:p>
          <a:p>
            <a:pPr algn="l">
              <a:defRPr/>
            </a:pPr>
            <a:r>
              <a:rPr lang="en-US" sz="35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like babies!</a:t>
            </a:r>
          </a:p>
        </p:txBody>
      </p:sp>
      <p:sp>
        <p:nvSpPr>
          <p:cNvPr id="6" name="TextBox 5"/>
          <p:cNvSpPr txBox="1"/>
          <p:nvPr/>
        </p:nvSpPr>
        <p:spPr>
          <a:xfrm>
            <a:off x="381000" y="685800"/>
            <a:ext cx="5862638" cy="1412387"/>
          </a:xfrm>
          <a:prstGeom prst="rect">
            <a:avLst/>
          </a:prstGeom>
          <a:noFill/>
        </p:spPr>
        <p:txBody>
          <a:bodyPr wrap="square" lIns="57607" tIns="28804" rIns="57607" bIns="28804">
            <a:spAutoFit/>
          </a:bodyPr>
          <a:lstStyle/>
          <a:p>
            <a:pPr algn="l">
              <a:defRPr/>
            </a:pPr>
            <a:r>
              <a:rPr lang="en-US" sz="8800" b="1" dirty="0">
                <a:solidFill>
                  <a:srgbClr val="65D7FF"/>
                </a:solidFill>
                <a:effectLst>
                  <a:glow rad="139700">
                    <a:schemeClr val="tx1">
                      <a:alpha val="40000"/>
                    </a:schemeClr>
                  </a:glow>
                  <a:outerShdw blurRad="38100" dist="38100" dir="2700000" algn="tl">
                    <a:srgbClr val="000000">
                      <a:alpha val="43137"/>
                    </a:srgbClr>
                  </a:outerShdw>
                </a:effectLst>
                <a:latin typeface="Century Gothic" pitchFamily="34" charset="0"/>
              </a:rPr>
              <a:t>GROW UP</a:t>
            </a:r>
          </a:p>
        </p:txBody>
      </p:sp>
    </p:spTree>
    <p:extLst>
      <p:ext uri="{BB962C8B-B14F-4D97-AF65-F5344CB8AC3E}">
        <p14:creationId xmlns:p14="http://schemas.microsoft.com/office/powerpoint/2010/main" val="436848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Users\TEMP\Desktop\OVERCOMERS PPT\PICS\2301405.jpg"/>
          <p:cNvPicPr>
            <a:picLocks noChangeAspect="1" noChangeArrowheads="1"/>
          </p:cNvPicPr>
          <p:nvPr/>
        </p:nvPicPr>
        <p:blipFill>
          <a:blip r:embed="rId2">
            <a:extLst>
              <a:ext uri="{28A0092B-C50C-407E-A947-70E740481C1C}">
                <a14:useLocalDpi xmlns:a14="http://schemas.microsoft.com/office/drawing/2010/main" val="0"/>
              </a:ext>
            </a:extLst>
          </a:blip>
          <a:srcRect t="6122" b="12245"/>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76575" y="673826"/>
            <a:ext cx="5915025" cy="4736374"/>
          </a:xfrm>
          <a:prstGeom prst="rect">
            <a:avLst/>
          </a:prstGeom>
          <a:noFill/>
        </p:spPr>
        <p:txBody>
          <a:bodyPr wrap="square" lIns="57607" tIns="28804" rIns="57607" bIns="28804">
            <a:spAutoFit/>
          </a:bodyPr>
          <a:lstStyle/>
          <a:p>
            <a:pPr algn="ctr">
              <a:defRPr/>
            </a:pPr>
            <a:r>
              <a:rPr lang="en-US" sz="3800" b="1" dirty="0">
                <a:effectLst>
                  <a:glow rad="63500">
                    <a:schemeClr val="bg1">
                      <a:alpha val="40000"/>
                    </a:schemeClr>
                  </a:glow>
                  <a:outerShdw blurRad="38100" dist="38100" dir="2700000" algn="tl">
                    <a:srgbClr val="000000">
                      <a:alpha val="43137"/>
                    </a:srgbClr>
                  </a:outerShdw>
                </a:effectLst>
                <a:latin typeface="Century Gothic" pitchFamily="34" charset="0"/>
              </a:rPr>
              <a:t>In 1 John 2:12</a:t>
            </a:r>
          </a:p>
          <a:p>
            <a:pPr algn="ctr">
              <a:defRPr/>
            </a:pPr>
            <a:r>
              <a:rPr lang="en-US" sz="3800" b="1" dirty="0">
                <a:effectLst>
                  <a:glow rad="63500">
                    <a:schemeClr val="bg1">
                      <a:alpha val="40000"/>
                    </a:schemeClr>
                  </a:glow>
                  <a:outerShdw blurRad="38100" dist="38100" dir="2700000" algn="tl">
                    <a:srgbClr val="000000">
                      <a:alpha val="43137"/>
                    </a:srgbClr>
                  </a:outerShdw>
                </a:effectLst>
                <a:latin typeface="Century Gothic" pitchFamily="34" charset="0"/>
              </a:rPr>
              <a:t>immature Christians are compared to babies,</a:t>
            </a:r>
          </a:p>
          <a:p>
            <a:pPr algn="ctr">
              <a:defRPr/>
            </a:pPr>
            <a:r>
              <a:rPr lang="en-US" sz="3800" b="1" dirty="0">
                <a:effectLst>
                  <a:glow rad="63500">
                    <a:schemeClr val="bg1">
                      <a:alpha val="40000"/>
                    </a:schemeClr>
                  </a:glow>
                  <a:outerShdw blurRad="38100" dist="38100" dir="2700000" algn="tl">
                    <a:srgbClr val="000000">
                      <a:alpha val="43137"/>
                    </a:srgbClr>
                  </a:outerShdw>
                </a:effectLst>
                <a:latin typeface="Century Gothic" pitchFamily="34" charset="0"/>
              </a:rPr>
              <a:t>but in 1 John 2:14</a:t>
            </a:r>
          </a:p>
          <a:p>
            <a:pPr algn="ctr">
              <a:defRPr/>
            </a:pPr>
            <a:r>
              <a:rPr lang="en-US" sz="3800" b="1" dirty="0">
                <a:effectLst>
                  <a:glow rad="63500">
                    <a:schemeClr val="bg1">
                      <a:alpha val="40000"/>
                    </a:schemeClr>
                  </a:glow>
                  <a:outerShdw blurRad="38100" dist="38100" dir="2700000" algn="tl">
                    <a:srgbClr val="000000">
                      <a:alpha val="43137"/>
                    </a:srgbClr>
                  </a:outerShdw>
                </a:effectLst>
                <a:latin typeface="Century Gothic" pitchFamily="34" charset="0"/>
              </a:rPr>
              <a:t>maturing Christians</a:t>
            </a:r>
          </a:p>
          <a:p>
            <a:pPr algn="ctr">
              <a:defRPr/>
            </a:pPr>
            <a:r>
              <a:rPr lang="en-US" sz="3800" b="1" dirty="0">
                <a:effectLst>
                  <a:glow rad="63500">
                    <a:schemeClr val="bg1">
                      <a:alpha val="40000"/>
                    </a:schemeClr>
                  </a:glow>
                  <a:outerShdw blurRad="38100" dist="38100" dir="2700000" algn="tl">
                    <a:srgbClr val="000000">
                      <a:alpha val="43137"/>
                    </a:srgbClr>
                  </a:outerShdw>
                </a:effectLst>
                <a:latin typeface="Century Gothic" pitchFamily="34" charset="0"/>
              </a:rPr>
              <a:t>are like young men</a:t>
            </a:r>
          </a:p>
          <a:p>
            <a:pPr algn="ctr">
              <a:defRPr/>
            </a:pPr>
            <a:r>
              <a:rPr lang="en-US" sz="3800" b="1" dirty="0">
                <a:effectLst>
                  <a:glow rad="63500">
                    <a:schemeClr val="bg1">
                      <a:alpha val="40000"/>
                    </a:schemeClr>
                  </a:glow>
                  <a:outerShdw blurRad="38100" dist="38100" dir="2700000" algn="tl">
                    <a:srgbClr val="000000">
                      <a:alpha val="43137"/>
                    </a:srgbClr>
                  </a:outerShdw>
                </a:effectLst>
                <a:latin typeface="Century Gothic" pitchFamily="34" charset="0"/>
              </a:rPr>
              <a:t>who are ready to fight</a:t>
            </a:r>
          </a:p>
          <a:p>
            <a:pPr algn="ctr">
              <a:defRPr/>
            </a:pPr>
            <a:r>
              <a:rPr lang="en-US" sz="3800" b="1" dirty="0">
                <a:effectLst>
                  <a:glow rad="63500">
                    <a:schemeClr val="bg1">
                      <a:alpha val="40000"/>
                    </a:schemeClr>
                  </a:glow>
                  <a:outerShdw blurRad="38100" dist="38100" dir="2700000" algn="tl">
                    <a:srgbClr val="000000">
                      <a:alpha val="43137"/>
                    </a:srgbClr>
                  </a:outerShdw>
                </a:effectLst>
                <a:latin typeface="Century Gothic" pitchFamily="34" charset="0"/>
              </a:rPr>
              <a:t>and overcome.</a:t>
            </a:r>
          </a:p>
        </p:txBody>
      </p:sp>
    </p:spTree>
    <p:extLst>
      <p:ext uri="{BB962C8B-B14F-4D97-AF65-F5344CB8AC3E}">
        <p14:creationId xmlns:p14="http://schemas.microsoft.com/office/powerpoint/2010/main" val="106489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TEMP\Desktop\OVERCOMERS PPT\PICS\Present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91673"/>
            <a:ext cx="8229599" cy="5351927"/>
          </a:xfrm>
          <a:prstGeom prst="rect">
            <a:avLst/>
          </a:prstGeom>
          <a:noFill/>
        </p:spPr>
        <p:txBody>
          <a:bodyPr wrap="square" lIns="57607" tIns="28804" rIns="57607" bIns="28804">
            <a:spAutoFit/>
          </a:bodyPr>
          <a:lstStyle/>
          <a:p>
            <a:pPr>
              <a:defRPr/>
            </a:pPr>
            <a:r>
              <a:rPr lang="en-US" sz="6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GOD WANTS</a:t>
            </a:r>
          </a:p>
          <a:p>
            <a:pPr>
              <a:defRPr/>
            </a:pPr>
            <a:r>
              <a:rPr lang="en-US" sz="5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HIS SONS &amp; DAUGHTERS</a:t>
            </a:r>
          </a:p>
          <a:p>
            <a:pPr>
              <a:defRPr/>
            </a:pPr>
            <a:r>
              <a:rPr lang="en-US" sz="7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TO GROW UP</a:t>
            </a:r>
          </a:p>
          <a:p>
            <a:pPr>
              <a:defRPr/>
            </a:pPr>
            <a:r>
              <a:rPr lang="en-US" sz="54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&amp; OVERCOME</a:t>
            </a:r>
          </a:p>
          <a:p>
            <a:pPr>
              <a:defRPr/>
            </a:pPr>
            <a:r>
              <a:rPr lang="en-US" sz="54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SIN AND</a:t>
            </a:r>
          </a:p>
          <a:p>
            <a:pPr>
              <a:defRPr/>
            </a:pPr>
            <a:r>
              <a:rPr lang="en-US" sz="54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SATAN!</a:t>
            </a:r>
          </a:p>
        </p:txBody>
      </p:sp>
    </p:spTree>
    <p:extLst>
      <p:ext uri="{BB962C8B-B14F-4D97-AF65-F5344CB8AC3E}">
        <p14:creationId xmlns:p14="http://schemas.microsoft.com/office/powerpoint/2010/main" val="499338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81308"/>
        </a:solidFill>
        <a:effectLst/>
      </p:bgPr>
    </p:bg>
    <p:spTree>
      <p:nvGrpSpPr>
        <p:cNvPr id="1" name=""/>
        <p:cNvGrpSpPr/>
        <p:nvPr/>
      </p:nvGrpSpPr>
      <p:grpSpPr>
        <a:xfrm>
          <a:off x="0" y="0"/>
          <a:ext cx="0" cy="0"/>
          <a:chOff x="0" y="0"/>
          <a:chExt cx="0" cy="0"/>
        </a:xfrm>
      </p:grpSpPr>
      <p:pic>
        <p:nvPicPr>
          <p:cNvPr id="38915" name="Picture 3" descr="C:\Users\TEMP\Desktop\OVERCOMERS PPT\PICS\09c32adaaaa07ff010063192be0f3c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7736"/>
            <a:ext cx="4143375" cy="6877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025" y="857250"/>
            <a:ext cx="4800600" cy="4336265"/>
          </a:xfrm>
          <a:prstGeom prst="rect">
            <a:avLst/>
          </a:prstGeom>
          <a:noFill/>
        </p:spPr>
        <p:txBody>
          <a:bodyPr lIns="57607" tIns="28804" rIns="57607" bIns="28804">
            <a:spAutoFit/>
          </a:bodyPr>
          <a:lstStyle/>
          <a:p>
            <a:pPr algn="ctr">
              <a:defRPr/>
            </a:pPr>
            <a:r>
              <a:rPr lang="en-US" sz="4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Exodus 15:3</a:t>
            </a:r>
          </a:p>
          <a:p>
            <a:pPr algn="ctr">
              <a:defRPr/>
            </a:pPr>
            <a:r>
              <a:rPr lang="en-US" sz="42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“The Lord is a Man of War”</a:t>
            </a:r>
          </a:p>
          <a:p>
            <a:pPr algn="ctr">
              <a:defRPr/>
            </a:pPr>
            <a:r>
              <a:rPr lang="en-US" sz="3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–to become more like God, we need to become good soldiers of Christ! </a:t>
            </a:r>
          </a:p>
        </p:txBody>
      </p:sp>
    </p:spTree>
    <p:extLst>
      <p:ext uri="{BB962C8B-B14F-4D97-AF65-F5344CB8AC3E}">
        <p14:creationId xmlns:p14="http://schemas.microsoft.com/office/powerpoint/2010/main" val="425160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TEMP\Desktop\OVERCOMERS PPT\PICS\Harry-18(pp_w768_h512).jpg"/>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r="18682"/>
          <a:stretch/>
        </p:blipFill>
        <p:spPr bwMode="auto">
          <a:xfrm>
            <a:off x="0" y="0"/>
            <a:ext cx="457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940" name="Picture 4" descr="C:\Users\TEMP\Desktop\OVERCOMERS PPT\PICS\war1.jpg"/>
          <p:cNvPicPr>
            <a:picLocks noChangeAspect="1" noChangeArrowheads="1"/>
          </p:cNvPicPr>
          <p:nvPr/>
        </p:nvPicPr>
        <p:blipFill rotWithShape="1">
          <a:blip r:embed="rId3">
            <a:extLst>
              <a:ext uri="{28A0092B-C50C-407E-A947-70E740481C1C}">
                <a14:useLocalDpi xmlns:a14="http://schemas.microsoft.com/office/drawing/2010/main" val="0"/>
              </a:ext>
            </a:extLst>
          </a:blip>
          <a:srcRect l="6818" r="52778"/>
          <a:stretch/>
        </p:blipFill>
        <p:spPr bwMode="auto">
          <a:xfrm>
            <a:off x="4557712" y="0"/>
            <a:ext cx="4586288"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288" y="5509023"/>
            <a:ext cx="4572000" cy="1043056"/>
          </a:xfrm>
          <a:prstGeom prst="rect">
            <a:avLst/>
          </a:prstGeom>
          <a:noFill/>
        </p:spPr>
        <p:txBody>
          <a:bodyPr lIns="57607" tIns="28804" rIns="57607" bIns="28804">
            <a:spAutoFit/>
          </a:bodyPr>
          <a:lstStyle/>
          <a:p>
            <a:pPr algn="ctr">
              <a:defRPr/>
            </a:pPr>
            <a:r>
              <a:rPr lang="en-US" sz="32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Babies can be lazy</a:t>
            </a:r>
          </a:p>
          <a:p>
            <a:pPr algn="ctr">
              <a:defRPr/>
            </a:pPr>
            <a:r>
              <a:rPr lang="en-US" sz="32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 do nothing! </a:t>
            </a:r>
          </a:p>
        </p:txBody>
      </p:sp>
      <p:sp>
        <p:nvSpPr>
          <p:cNvPr id="6" name="TextBox 5"/>
          <p:cNvSpPr txBox="1"/>
          <p:nvPr/>
        </p:nvSpPr>
        <p:spPr>
          <a:xfrm>
            <a:off x="4586288" y="5257800"/>
            <a:ext cx="4572000" cy="1535498"/>
          </a:xfrm>
          <a:prstGeom prst="rect">
            <a:avLst/>
          </a:prstGeom>
          <a:noFill/>
        </p:spPr>
        <p:txBody>
          <a:bodyPr lIns="57607" tIns="28804" rIns="57607" bIns="28804">
            <a:spAutoFit/>
          </a:bodyPr>
          <a:lstStyle/>
          <a:p>
            <a:pPr algn="ctr">
              <a:defRPr/>
            </a:pPr>
            <a:r>
              <a:rPr lang="en-US" sz="32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But a soldier must be able to endure great difficulties!</a:t>
            </a:r>
          </a:p>
        </p:txBody>
      </p:sp>
    </p:spTree>
    <p:extLst>
      <p:ext uri="{BB962C8B-B14F-4D97-AF65-F5344CB8AC3E}">
        <p14:creationId xmlns:p14="http://schemas.microsoft.com/office/powerpoint/2010/main" val="4261185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500"/>
                                        <p:tgtEl>
                                          <p:spTgt spid="3993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9940"/>
                                        </p:tgtEl>
                                        <p:attrNameLst>
                                          <p:attrName>style.visibility</p:attrName>
                                        </p:attrNameLst>
                                      </p:cBhvr>
                                      <p:to>
                                        <p:strVal val="visible"/>
                                      </p:to>
                                    </p:set>
                                    <p:animEffect transition="in" filter="fade">
                                      <p:cBhvr>
                                        <p:cTn id="16" dur="500"/>
                                        <p:tgtEl>
                                          <p:spTgt spid="39940"/>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MP\Desktop\OVERCOMERS PPT\PICS\Seminar Overcomers\31.jpg"/>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r="6334"/>
          <a:stretch/>
        </p:blipFill>
        <p:spPr bwMode="auto">
          <a:xfrm>
            <a:off x="-1" y="0"/>
            <a:ext cx="9144000"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914400"/>
            <a:ext cx="7848600" cy="2551161"/>
          </a:xfrm>
          <a:prstGeom prst="rect">
            <a:avLst/>
          </a:prstGeom>
          <a:noFill/>
        </p:spPr>
        <p:txBody>
          <a:bodyPr wrap="square" lIns="57607" tIns="28804" rIns="57607" bIns="28804">
            <a:spAutoFit/>
          </a:bodyPr>
          <a:lstStyle/>
          <a:p>
            <a:pPr>
              <a:defRPr/>
            </a:pPr>
            <a:r>
              <a:rPr lang="en-US" sz="54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WE MUST OVERCOME </a:t>
            </a:r>
            <a:r>
              <a:rPr lang="en-US" sz="54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OR WE WILL BE OVERCOME!</a:t>
            </a:r>
          </a:p>
        </p:txBody>
      </p:sp>
      <p:sp>
        <p:nvSpPr>
          <p:cNvPr id="5" name="TextBox 4"/>
          <p:cNvSpPr txBox="1"/>
          <p:nvPr/>
        </p:nvSpPr>
        <p:spPr>
          <a:xfrm>
            <a:off x="228600" y="3886200"/>
            <a:ext cx="5943600" cy="735279"/>
          </a:xfrm>
          <a:prstGeom prst="rect">
            <a:avLst/>
          </a:prstGeom>
          <a:noFill/>
        </p:spPr>
        <p:txBody>
          <a:bodyPr wrap="square" lIns="57607" tIns="28804" rIns="57607" bIns="28804">
            <a:spAutoFit/>
          </a:bodyPr>
          <a:lstStyle/>
          <a:p>
            <a:pPr>
              <a:defRPr/>
            </a:pPr>
            <a:r>
              <a:rPr lang="en-US" sz="44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-VICTORS or VICTIMS! </a:t>
            </a:r>
            <a:endParaRPr lang="en-US" sz="36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endParaRPr>
          </a:p>
        </p:txBody>
      </p:sp>
      <p:sp>
        <p:nvSpPr>
          <p:cNvPr id="6" name="Rectangle 5"/>
          <p:cNvSpPr/>
          <p:nvPr/>
        </p:nvSpPr>
        <p:spPr>
          <a:xfrm>
            <a:off x="152400" y="5257800"/>
            <a:ext cx="8991600" cy="1384995"/>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“It was granted to him to make war with the saints and to overcome them. And authority was given him over every tribe, tongue, and nation”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–Rev.13:7</a:t>
            </a:r>
            <a:endParaRPr lang="en-US" sz="16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4346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TEMP\Desktop\OVERCOMERS PPT\PICS\7-churches_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 y="5954"/>
            <a:ext cx="91404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2887" y="814558"/>
            <a:ext cx="8615363" cy="4367042"/>
          </a:xfrm>
          <a:prstGeom prst="rect">
            <a:avLst/>
          </a:prstGeom>
          <a:noFill/>
        </p:spPr>
        <p:txBody>
          <a:bodyPr lIns="57607" tIns="28804" rIns="57607" bIns="28804">
            <a:spAutoFit/>
          </a:bodyPr>
          <a:lstStyle/>
          <a:p>
            <a:pPr algn="ctr">
              <a:defRPr/>
            </a:pP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TWO CHAPTERS OF THE BIBLE</a:t>
            </a:r>
          </a:p>
          <a:p>
            <a:pPr algn="ctr">
              <a:defRPr/>
            </a:pP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MOST CLEARLY TEACH US</a:t>
            </a:r>
          </a:p>
          <a:p>
            <a:pPr algn="ctr">
              <a:defRPr/>
            </a:pP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HOW WE CAN EACH</a:t>
            </a:r>
          </a:p>
          <a:p>
            <a:pPr algn="ctr">
              <a:defRPr/>
            </a:pP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BECOME OVERCOMERS:</a:t>
            </a:r>
          </a:p>
          <a:p>
            <a:pPr algn="ctr">
              <a:defRPr/>
            </a:pPr>
            <a:endParaRPr lang="en-US" sz="1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endParaRPr>
          </a:p>
          <a:p>
            <a:pPr algn="ctr">
              <a:defRPr/>
            </a:pPr>
            <a:r>
              <a:rPr lang="en-US" sz="54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REVELATION 2 &amp; 3</a:t>
            </a:r>
          </a:p>
          <a:p>
            <a:pPr algn="ctr">
              <a:defRPr/>
            </a:pPr>
            <a:r>
              <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(Christ’s letters to the 7 churches)</a:t>
            </a:r>
          </a:p>
        </p:txBody>
      </p:sp>
    </p:spTree>
    <p:extLst>
      <p:ext uri="{BB962C8B-B14F-4D97-AF65-F5344CB8AC3E}">
        <p14:creationId xmlns:p14="http://schemas.microsoft.com/office/powerpoint/2010/main" val="2544111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MP\Desktop\OVERCOMERS PPT\PICS\Seminar Overcomers\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30" t="13751" r="33524" b="1375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599" y="163762"/>
            <a:ext cx="7391401" cy="5475038"/>
          </a:xfrm>
          <a:prstGeom prst="rect">
            <a:avLst/>
          </a:prstGeom>
          <a:noFill/>
        </p:spPr>
        <p:txBody>
          <a:bodyPr wrap="square" lIns="57607" tIns="28804" rIns="57607" bIns="28804">
            <a:spAutoFit/>
          </a:bodyPr>
          <a:lstStyle/>
          <a:p>
            <a:pPr>
              <a:lnSpc>
                <a:spcPts val="4200"/>
              </a:lnSpc>
              <a:defRPr/>
            </a:pPr>
            <a:r>
              <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rPr>
              <a:t>To every church, Christ warns them</a:t>
            </a:r>
          </a:p>
          <a:p>
            <a:pPr>
              <a:lnSpc>
                <a:spcPts val="4200"/>
              </a:lnSpc>
              <a:defRPr/>
            </a:pPr>
            <a:r>
              <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rPr>
              <a:t>of their failures and of the </a:t>
            </a:r>
          </a:p>
          <a:p>
            <a:pPr>
              <a:lnSpc>
                <a:spcPts val="4200"/>
              </a:lnSpc>
              <a:defRPr/>
            </a:pPr>
            <a:r>
              <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rPr>
              <a:t>attacks of sin &amp; Satan.</a:t>
            </a:r>
          </a:p>
          <a:p>
            <a:pPr>
              <a:defRPr/>
            </a:pPr>
            <a:endPar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endParaRPr>
          </a:p>
          <a:p>
            <a:pPr>
              <a:lnSpc>
                <a:spcPts val="4300"/>
              </a:lnSpc>
              <a:defRPr/>
            </a:pPr>
            <a:r>
              <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rPr>
              <a:t>THEN THE RISEN CHRIST</a:t>
            </a:r>
          </a:p>
          <a:p>
            <a:pPr>
              <a:lnSpc>
                <a:spcPts val="4300"/>
              </a:lnSpc>
              <a:defRPr/>
            </a:pPr>
            <a:r>
              <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rPr>
              <a:t>ENCOURAGED EACH </a:t>
            </a:r>
          </a:p>
          <a:p>
            <a:pPr>
              <a:lnSpc>
                <a:spcPts val="4300"/>
              </a:lnSpc>
              <a:defRPr/>
            </a:pPr>
            <a:r>
              <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rPr>
              <a:t>CHURCH TO RISE UP,</a:t>
            </a:r>
          </a:p>
          <a:p>
            <a:pPr>
              <a:lnSpc>
                <a:spcPts val="4300"/>
              </a:lnSpc>
              <a:defRPr/>
            </a:pPr>
            <a:r>
              <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rPr>
              <a:t>BECOME OVERCOMERS,</a:t>
            </a:r>
          </a:p>
          <a:p>
            <a:pPr>
              <a:lnSpc>
                <a:spcPts val="4300"/>
              </a:lnSpc>
              <a:defRPr/>
            </a:pPr>
            <a:r>
              <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rPr>
              <a:t>AND OBTAIN THE GREAT</a:t>
            </a:r>
          </a:p>
          <a:p>
            <a:pPr>
              <a:lnSpc>
                <a:spcPts val="4300"/>
              </a:lnSpc>
              <a:defRPr/>
            </a:pPr>
            <a:r>
              <a:rPr lang="en-US" sz="3200" b="1" dirty="0">
                <a:effectLst>
                  <a:glow rad="139700">
                    <a:schemeClr val="bg1">
                      <a:alpha val="40000"/>
                    </a:schemeClr>
                  </a:glow>
                  <a:outerShdw blurRad="38100" dist="38100" dir="2700000" algn="tl">
                    <a:srgbClr val="000000">
                      <a:alpha val="43137"/>
                    </a:srgbClr>
                  </a:outerShdw>
                </a:effectLst>
                <a:latin typeface="Century Gothic" pitchFamily="34" charset="0"/>
              </a:rPr>
              <a:t>PROMISES OF GOD!</a:t>
            </a:r>
          </a:p>
        </p:txBody>
      </p:sp>
    </p:spTree>
    <p:extLst>
      <p:ext uri="{BB962C8B-B14F-4D97-AF65-F5344CB8AC3E}">
        <p14:creationId xmlns:p14="http://schemas.microsoft.com/office/powerpoint/2010/main" val="2702358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C:\Users\TEMP\Desktop\OVERCOMERS PPT\PICS\7-churches_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 y="5954"/>
            <a:ext cx="91404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2887" y="285750"/>
            <a:ext cx="8615363" cy="1135389"/>
          </a:xfrm>
          <a:prstGeom prst="rect">
            <a:avLst/>
          </a:prstGeom>
          <a:noFill/>
        </p:spPr>
        <p:txBody>
          <a:bodyPr lIns="57607" tIns="28804" rIns="57607" bIns="28804">
            <a:spAutoFit/>
          </a:bodyPr>
          <a:lstStyle/>
          <a:p>
            <a:pPr>
              <a:defRPr/>
            </a:pPr>
            <a:r>
              <a:rPr lang="en-US" sz="35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THE SPIRITUAL CONDITION OF</a:t>
            </a:r>
          </a:p>
          <a:p>
            <a:pPr>
              <a:defRPr/>
            </a:pPr>
            <a:r>
              <a:rPr lang="en-US" sz="35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THE 7 CHURCHES OF REVELATION 2 &amp; 3</a:t>
            </a:r>
          </a:p>
        </p:txBody>
      </p:sp>
      <p:sp>
        <p:nvSpPr>
          <p:cNvPr id="7" name="TextBox 6"/>
          <p:cNvSpPr txBox="1"/>
          <p:nvPr/>
        </p:nvSpPr>
        <p:spPr>
          <a:xfrm>
            <a:off x="152400" y="1714500"/>
            <a:ext cx="8991600" cy="4112678"/>
          </a:xfrm>
          <a:prstGeom prst="rect">
            <a:avLst/>
          </a:prstGeom>
          <a:noFill/>
        </p:spPr>
        <p:txBody>
          <a:bodyPr wrap="square" lIns="57607" tIns="28804" rIns="57607" bIns="28804">
            <a:spAutoFit/>
          </a:bodyPr>
          <a:lstStyle/>
          <a:p>
            <a:pPr algn="l">
              <a:lnSpc>
                <a:spcPts val="4600"/>
              </a:lnSpc>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 2:1-7  EPHESUS, THE LOVELESS CHURCH </a:t>
            </a:r>
          </a:p>
          <a:p>
            <a:pPr algn="l">
              <a:lnSpc>
                <a:spcPts val="4600"/>
              </a:lnSpc>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 2:8-11  SMYRNA, THE PERSECUTED CHURCH</a:t>
            </a:r>
          </a:p>
          <a:p>
            <a:pPr algn="l">
              <a:lnSpc>
                <a:spcPts val="4600"/>
              </a:lnSpc>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 2:12-17  PERGAMOS, THE COMPROMISING CHURCH </a:t>
            </a:r>
          </a:p>
          <a:p>
            <a:pPr algn="l">
              <a:lnSpc>
                <a:spcPts val="4600"/>
              </a:lnSpc>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 2:18-29  THYATIRA, THE CORRUPT CHURCH</a:t>
            </a:r>
          </a:p>
          <a:p>
            <a:pPr algn="l">
              <a:lnSpc>
                <a:spcPts val="4600"/>
              </a:lnSpc>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 3:1-6  SARDIS, THE DEAD CHURCH </a:t>
            </a:r>
          </a:p>
          <a:p>
            <a:pPr algn="l">
              <a:lnSpc>
                <a:spcPts val="4600"/>
              </a:lnSpc>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 3:7-13  PHILADELPHIA, THE MISSIONARY CHURCH </a:t>
            </a:r>
          </a:p>
          <a:p>
            <a:pPr algn="l">
              <a:lnSpc>
                <a:spcPts val="4600"/>
              </a:lnSpc>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REV. 3:14-22  LAODICEA, THE LUKEWARM CHURCH</a:t>
            </a:r>
          </a:p>
        </p:txBody>
      </p:sp>
    </p:spTree>
    <p:extLst>
      <p:ext uri="{BB962C8B-B14F-4D97-AF65-F5344CB8AC3E}">
        <p14:creationId xmlns:p14="http://schemas.microsoft.com/office/powerpoint/2010/main" val="26949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C:\Users\TEMP\Desktop\OVERCOMERS PPT\PICS\7-churches_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 y="5954"/>
            <a:ext cx="91404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2887" y="285750"/>
            <a:ext cx="8615363" cy="1135389"/>
          </a:xfrm>
          <a:prstGeom prst="rect">
            <a:avLst/>
          </a:prstGeom>
          <a:noFill/>
        </p:spPr>
        <p:txBody>
          <a:bodyPr lIns="57607" tIns="28804" rIns="57607" bIns="28804">
            <a:spAutoFit/>
          </a:bodyPr>
          <a:lstStyle/>
          <a:p>
            <a:pPr>
              <a:defRPr/>
            </a:pPr>
            <a:r>
              <a:rPr lang="en-US" sz="35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THESE ARE THE CHALLENGES THAT</a:t>
            </a:r>
          </a:p>
          <a:p>
            <a:pPr>
              <a:defRPr/>
            </a:pPr>
            <a:r>
              <a:rPr lang="en-US" sz="35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THE OVERCOMERS MUST ACCOMPLISH:</a:t>
            </a:r>
          </a:p>
        </p:txBody>
      </p:sp>
      <p:sp>
        <p:nvSpPr>
          <p:cNvPr id="7" name="TextBox 6"/>
          <p:cNvSpPr txBox="1"/>
          <p:nvPr/>
        </p:nvSpPr>
        <p:spPr>
          <a:xfrm>
            <a:off x="228600" y="1714500"/>
            <a:ext cx="8915400" cy="4097738"/>
          </a:xfrm>
          <a:prstGeom prst="rect">
            <a:avLst/>
          </a:prstGeom>
          <a:noFill/>
        </p:spPr>
        <p:txBody>
          <a:bodyPr wrap="square" lIns="57607" tIns="28804" rIns="57607" bIns="28804">
            <a:spAutoFit/>
          </a:bodyPr>
          <a:lstStyle/>
          <a:p>
            <a:pPr algn="l">
              <a:lnSpc>
                <a:spcPts val="4500"/>
              </a:lnSpc>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RESTORING OUR FIRST LOVE (Ephesus)</a:t>
            </a:r>
          </a:p>
          <a:p>
            <a:pPr algn="l">
              <a:lnSpc>
                <a:spcPts val="4500"/>
              </a:lnSpc>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ENDURING PERSECUTION (Smyrna)</a:t>
            </a:r>
          </a:p>
          <a:p>
            <a:pPr algn="l">
              <a:lnSpc>
                <a:spcPts val="4500"/>
              </a:lnSpc>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REJECTING COMPROMISE (</a:t>
            </a:r>
            <a:r>
              <a:rPr lang="en-US" sz="3200" b="1" dirty="0" err="1">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Pergamos</a:t>
            </a: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a:t>
            </a:r>
          </a:p>
          <a:p>
            <a:pPr algn="l">
              <a:lnSpc>
                <a:spcPts val="4500"/>
              </a:lnSpc>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JUDGING CORRUPTION (</a:t>
            </a:r>
            <a:r>
              <a:rPr lang="en-US" sz="3200" b="1" dirty="0" err="1">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Thyratira</a:t>
            </a: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a:t>
            </a:r>
          </a:p>
          <a:p>
            <a:pPr algn="l">
              <a:lnSpc>
                <a:spcPts val="4500"/>
              </a:lnSpc>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SURVIVING DEAD CHRISTIANITY (Sardis)</a:t>
            </a:r>
          </a:p>
          <a:p>
            <a:pPr algn="l">
              <a:lnSpc>
                <a:spcPts val="4500"/>
              </a:lnSpc>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BECOMING MISSIONARIES (Philadelphia)</a:t>
            </a:r>
          </a:p>
          <a:p>
            <a:pPr algn="l">
              <a:lnSpc>
                <a:spcPts val="4500"/>
              </a:lnSpc>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OVERCOMING BEING LUKEWARM (Laodicea)</a:t>
            </a:r>
          </a:p>
        </p:txBody>
      </p:sp>
    </p:spTree>
    <p:extLst>
      <p:ext uri="{BB962C8B-B14F-4D97-AF65-F5344CB8AC3E}">
        <p14:creationId xmlns:p14="http://schemas.microsoft.com/office/powerpoint/2010/main" val="244795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MP\Desktop\OVERCOMERS PPT\PICS\8eb8d77cab537b8701fca2209140265d--garden-of-eden-worship-ideas.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 r="3808" b="8388"/>
          <a:stretch/>
        </p:blipFill>
        <p:spPr bwMode="auto">
          <a:xfrm>
            <a:off x="0" y="0"/>
            <a:ext cx="914400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124200"/>
            <a:ext cx="8077200" cy="3539430"/>
          </a:xfrm>
          <a:prstGeom prst="rect">
            <a:avLst/>
          </a:prstGeom>
          <a:noFill/>
        </p:spPr>
        <p:txBody>
          <a:bodyPr wrap="square">
            <a:spAutoFit/>
          </a:bodyPr>
          <a:lstStyle/>
          <a:p>
            <a:pPr algn="l">
              <a:defRPr/>
            </a:pPr>
            <a:r>
              <a:rPr lang="en-US" sz="2800" b="1" dirty="0">
                <a:effectLst>
                  <a:outerShdw blurRad="38100" dist="38100" dir="2700000" algn="tl">
                    <a:srgbClr val="000000">
                      <a:alpha val="43137"/>
                    </a:srgbClr>
                  </a:outerShdw>
                </a:effectLst>
                <a:latin typeface="Century Gothic" pitchFamily="34" charset="0"/>
              </a:rPr>
              <a:t>God said to the snake</a:t>
            </a:r>
          </a:p>
          <a:p>
            <a:pPr algn="l">
              <a:defRPr/>
            </a:pPr>
            <a:r>
              <a:rPr lang="en-US" sz="2800" b="1" dirty="0">
                <a:effectLst>
                  <a:outerShdw blurRad="38100" dist="38100" dir="2700000" algn="tl">
                    <a:srgbClr val="000000">
                      <a:alpha val="43137"/>
                    </a:srgbClr>
                  </a:outerShdw>
                </a:effectLst>
                <a:latin typeface="Century Gothic" pitchFamily="34" charset="0"/>
              </a:rPr>
              <a:t>(and to Satan), </a:t>
            </a:r>
          </a:p>
          <a:p>
            <a:pPr algn="l">
              <a:defRPr/>
            </a:pPr>
            <a:r>
              <a:rPr lang="en-US" sz="2800" b="1" i="1" dirty="0">
                <a:effectLst>
                  <a:outerShdw blurRad="38100" dist="38100" dir="2700000" algn="tl">
                    <a:srgbClr val="000000">
                      <a:alpha val="43137"/>
                    </a:srgbClr>
                  </a:outerShdw>
                </a:effectLst>
                <a:latin typeface="Century Gothic" pitchFamily="34" charset="0"/>
              </a:rPr>
              <a:t>"I will place hostility</a:t>
            </a:r>
          </a:p>
          <a:p>
            <a:pPr algn="l">
              <a:defRPr/>
            </a:pPr>
            <a:r>
              <a:rPr lang="en-US" sz="2800" b="1" i="1" dirty="0">
                <a:effectLst>
                  <a:outerShdw blurRad="38100" dist="38100" dir="2700000" algn="tl">
                    <a:srgbClr val="000000">
                      <a:alpha val="43137"/>
                    </a:srgbClr>
                  </a:outerShdw>
                </a:effectLst>
                <a:latin typeface="Century Gothic" pitchFamily="34" charset="0"/>
              </a:rPr>
              <a:t>between you and the woman,</a:t>
            </a:r>
          </a:p>
          <a:p>
            <a:pPr algn="l">
              <a:defRPr/>
            </a:pPr>
            <a:r>
              <a:rPr lang="en-US" sz="2800" b="1" i="1" dirty="0">
                <a:effectLst>
                  <a:outerShdw blurRad="38100" dist="38100" dir="2700000" algn="tl">
                    <a:srgbClr val="000000">
                      <a:alpha val="43137"/>
                    </a:srgbClr>
                  </a:outerShdw>
                </a:effectLst>
                <a:latin typeface="Century Gothic" pitchFamily="34" charset="0"/>
              </a:rPr>
              <a:t>between your offspring</a:t>
            </a:r>
          </a:p>
          <a:p>
            <a:pPr algn="l">
              <a:defRPr/>
            </a:pPr>
            <a:r>
              <a:rPr lang="en-US" sz="2800" b="1" i="1" dirty="0">
                <a:effectLst>
                  <a:outerShdw blurRad="38100" dist="38100" dir="2700000" algn="tl">
                    <a:srgbClr val="000000">
                      <a:alpha val="43137"/>
                    </a:srgbClr>
                  </a:outerShdw>
                </a:effectLst>
                <a:latin typeface="Century Gothic" pitchFamily="34" charset="0"/>
              </a:rPr>
              <a:t>and her offspring.</a:t>
            </a:r>
          </a:p>
          <a:p>
            <a:pPr algn="l">
              <a:defRPr/>
            </a:pPr>
            <a:r>
              <a:rPr lang="en-US" sz="2800" b="1" i="1" dirty="0">
                <a:effectLst>
                  <a:outerShdw blurRad="38100" dist="38100" dir="2700000" algn="tl">
                    <a:srgbClr val="000000">
                      <a:alpha val="43137"/>
                    </a:srgbClr>
                  </a:outerShdw>
                </a:effectLst>
                <a:latin typeface="Century Gothic" pitchFamily="34" charset="0"/>
              </a:rPr>
              <a:t>He will strike you on the head,</a:t>
            </a:r>
          </a:p>
          <a:p>
            <a:pPr algn="l">
              <a:defRPr/>
            </a:pPr>
            <a:r>
              <a:rPr lang="en-US" sz="2800" b="1" i="1" dirty="0">
                <a:effectLst>
                  <a:outerShdw blurRad="38100" dist="38100" dir="2700000" algn="tl">
                    <a:srgbClr val="000000">
                      <a:alpha val="43137"/>
                    </a:srgbClr>
                  </a:outerShdw>
                </a:effectLst>
                <a:latin typeface="Century Gothic" pitchFamily="34" charset="0"/>
              </a:rPr>
              <a:t>and you will strike him on the heel."</a:t>
            </a:r>
          </a:p>
        </p:txBody>
      </p:sp>
      <p:sp>
        <p:nvSpPr>
          <p:cNvPr id="4" name="TextBox 3"/>
          <p:cNvSpPr txBox="1"/>
          <p:nvPr/>
        </p:nvSpPr>
        <p:spPr>
          <a:xfrm>
            <a:off x="3581400" y="304800"/>
            <a:ext cx="3200400" cy="584775"/>
          </a:xfrm>
          <a:prstGeom prst="rect">
            <a:avLst/>
          </a:prstGeom>
          <a:noFill/>
        </p:spPr>
        <p:txBody>
          <a:bodyPr wrap="square">
            <a:spAutoFit/>
          </a:bodyPr>
          <a:lstStyle/>
          <a:p>
            <a:pPr algn="l">
              <a:defRPr/>
            </a:pPr>
            <a:r>
              <a:rPr lang="en-US" sz="3200" b="1" dirty="0">
                <a:effectLst>
                  <a:outerShdw blurRad="38100" dist="38100" dir="2700000" algn="tl">
                    <a:srgbClr val="000000">
                      <a:alpha val="43137"/>
                    </a:srgbClr>
                  </a:outerShdw>
                </a:effectLst>
                <a:latin typeface="Century Gothic" pitchFamily="34" charset="0"/>
              </a:rPr>
              <a:t>In GENESIS 3:15</a:t>
            </a:r>
            <a:endParaRPr lang="en-US" sz="3200" b="1" i="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995377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EMP\Desktop\OVERCOMERS PPT\PICS\tumblr_njmdaoYeP21sul3bvo1_1280.jpg"/>
          <p:cNvPicPr>
            <a:picLocks noChangeAspect="1" noChangeArrowheads="1"/>
          </p:cNvPicPr>
          <p:nvPr/>
        </p:nvPicPr>
        <p:blipFill rotWithShape="1">
          <a:blip r:embed="rId2">
            <a:extLst>
              <a:ext uri="{28A0092B-C50C-407E-A947-70E740481C1C}">
                <a14:useLocalDpi xmlns:a14="http://schemas.microsoft.com/office/drawing/2010/main" val="0"/>
              </a:ext>
            </a:extLst>
          </a:blip>
          <a:srcRect l="18250" r="10534" b="22132"/>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236211"/>
            <a:ext cx="8839199" cy="1135389"/>
          </a:xfrm>
          <a:prstGeom prst="rect">
            <a:avLst/>
          </a:prstGeom>
          <a:noFill/>
        </p:spPr>
        <p:txBody>
          <a:bodyPr wrap="square" lIns="57607" tIns="28804" rIns="57607" bIns="28804">
            <a:spAutoFit/>
          </a:bodyPr>
          <a:lstStyle/>
          <a:p>
            <a:pPr algn="ctr">
              <a:defRPr/>
            </a:pPr>
            <a:r>
              <a:rPr lang="en-US" sz="35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THE REWARDS FOR THE OVERCOMERS ARE MUCH GREATER THAN THE TRIALS!</a:t>
            </a:r>
          </a:p>
        </p:txBody>
      </p:sp>
    </p:spTree>
    <p:extLst>
      <p:ext uri="{BB962C8B-B14F-4D97-AF65-F5344CB8AC3E}">
        <p14:creationId xmlns:p14="http://schemas.microsoft.com/office/powerpoint/2010/main" val="1278183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C:\Users\TEMP\Desktop\OVERCOMERS PPT\PICS\Why-Do-I-Suff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 y="-5666"/>
            <a:ext cx="9149419" cy="3206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252" name="Picture 4" descr="C:\Users\TEMP\Desktop\OVERCOMERS PPT\PICS\11279366_s-300x203.jpg"/>
          <p:cNvPicPr>
            <a:picLocks noChangeAspect="1" noChangeArrowheads="1"/>
          </p:cNvPicPr>
          <p:nvPr/>
        </p:nvPicPr>
        <p:blipFill rotWithShape="1">
          <a:blip r:embed="rId3">
            <a:extLst>
              <a:ext uri="{28A0092B-C50C-407E-A947-70E740481C1C}">
                <a14:useLocalDpi xmlns:a14="http://schemas.microsoft.com/office/drawing/2010/main" val="0"/>
              </a:ext>
            </a:extLst>
          </a:blip>
          <a:srcRect t="19504" b="24059"/>
          <a:stretch/>
        </p:blipFill>
        <p:spPr bwMode="auto">
          <a:xfrm>
            <a:off x="-5419" y="3200400"/>
            <a:ext cx="9149419"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063" y="3581400"/>
            <a:ext cx="8143875" cy="2904360"/>
          </a:xfrm>
          <a:prstGeom prst="rect">
            <a:avLst/>
          </a:prstGeom>
          <a:noFill/>
        </p:spPr>
        <p:txBody>
          <a:bodyPr wrap="square" lIns="57607" tIns="28804" rIns="57607" bIns="28804">
            <a:spAutoFit/>
          </a:bodyPr>
          <a:lstStyle/>
          <a:p>
            <a:pPr algn="ctr">
              <a:defRPr/>
            </a:pPr>
            <a:r>
              <a:rPr lang="en-US" sz="7200" b="1" dirty="0">
                <a:effectLst>
                  <a:glow rad="228600">
                    <a:schemeClr val="bg1">
                      <a:alpha val="40000"/>
                    </a:schemeClr>
                  </a:glow>
                  <a:outerShdw blurRad="38100" dist="38100" dir="2700000" algn="tl">
                    <a:srgbClr val="000000">
                      <a:alpha val="43137"/>
                    </a:srgbClr>
                  </a:outerShdw>
                </a:effectLst>
                <a:latin typeface="Century Gothic" pitchFamily="34" charset="0"/>
              </a:rPr>
              <a:t>with the GLORY</a:t>
            </a:r>
          </a:p>
          <a:p>
            <a:pPr algn="ctr">
              <a:defRPr/>
            </a:pPr>
            <a:r>
              <a:rPr lang="en-US" sz="5400" b="1" dirty="0">
                <a:effectLst>
                  <a:glow rad="228600">
                    <a:schemeClr val="bg1">
                      <a:alpha val="40000"/>
                    </a:schemeClr>
                  </a:glow>
                  <a:outerShdw blurRad="38100" dist="38100" dir="2700000" algn="tl">
                    <a:srgbClr val="000000">
                      <a:alpha val="43137"/>
                    </a:srgbClr>
                  </a:outerShdw>
                </a:effectLst>
                <a:latin typeface="Century Gothic" pitchFamily="34" charset="0"/>
              </a:rPr>
              <a:t>which shall be revealed</a:t>
            </a:r>
          </a:p>
          <a:p>
            <a:pPr algn="ctr">
              <a:defRPr/>
            </a:pPr>
            <a:r>
              <a:rPr lang="en-US" sz="5400" b="1" dirty="0">
                <a:effectLst>
                  <a:glow rad="228600">
                    <a:schemeClr val="bg1">
                      <a:alpha val="40000"/>
                    </a:schemeClr>
                  </a:glow>
                  <a:outerShdw blurRad="38100" dist="38100" dir="2700000" algn="tl">
                    <a:srgbClr val="000000">
                      <a:alpha val="43137"/>
                    </a:srgbClr>
                  </a:outerShdw>
                </a:effectLst>
                <a:latin typeface="Century Gothic" pitchFamily="34" charset="0"/>
              </a:rPr>
              <a:t>in us.” </a:t>
            </a:r>
          </a:p>
        </p:txBody>
      </p:sp>
      <p:sp>
        <p:nvSpPr>
          <p:cNvPr id="2" name="TextBox 1"/>
          <p:cNvSpPr txBox="1"/>
          <p:nvPr/>
        </p:nvSpPr>
        <p:spPr>
          <a:xfrm>
            <a:off x="0" y="457200"/>
            <a:ext cx="9144000" cy="2504994"/>
          </a:xfrm>
          <a:prstGeom prst="rect">
            <a:avLst/>
          </a:prstGeom>
          <a:noFill/>
        </p:spPr>
        <p:txBody>
          <a:bodyPr wrap="square" lIns="57607" tIns="28804" rIns="57607" bIns="28804">
            <a:spAutoFit/>
          </a:bodyPr>
          <a:lstStyle/>
          <a:p>
            <a:pPr algn="ctr">
              <a:defRPr/>
            </a:pPr>
            <a:r>
              <a:rPr lang="en-US" sz="28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PAUL SAID IN </a:t>
            </a:r>
            <a:r>
              <a:rPr lang="en-US" sz="2800" b="1" dirty="0">
                <a:solidFill>
                  <a:srgbClr val="FFFF00"/>
                </a:solidFill>
                <a:effectLst>
                  <a:glow rad="139700">
                    <a:schemeClr val="tx1">
                      <a:alpha val="40000"/>
                    </a:schemeClr>
                  </a:glow>
                  <a:outerShdw blurRad="38100" dist="38100" dir="2700000" algn="tl">
                    <a:srgbClr val="000000">
                      <a:alpha val="43137"/>
                    </a:srgbClr>
                  </a:outerShdw>
                </a:effectLst>
                <a:latin typeface="Century Gothic" pitchFamily="34" charset="0"/>
              </a:rPr>
              <a:t>ROMANS 8:18</a:t>
            </a:r>
          </a:p>
          <a:p>
            <a:pPr algn="ctr">
              <a:defRPr/>
            </a:pP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“For I consider that the </a:t>
            </a:r>
          </a:p>
          <a:p>
            <a:pPr algn="ctr">
              <a:defRPr/>
            </a:pPr>
            <a:r>
              <a:rPr lang="en-US" sz="43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SUFFERINGS OF THIS PRESENT TIME</a:t>
            </a:r>
          </a:p>
          <a:p>
            <a:pPr algn="ctr">
              <a:defRPr/>
            </a:pP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are not worthy to be compared</a:t>
            </a:r>
          </a:p>
        </p:txBody>
      </p:sp>
    </p:spTree>
    <p:extLst>
      <p:ext uri="{BB962C8B-B14F-4D97-AF65-F5344CB8AC3E}">
        <p14:creationId xmlns:p14="http://schemas.microsoft.com/office/powerpoint/2010/main" val="3643725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MP\Desktop\OVERCOMERS PPT\PICS\hqdefault (1).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1" t="2527" b="3144"/>
          <a:stretch/>
        </p:blipFill>
        <p:spPr bwMode="auto">
          <a:xfrm>
            <a:off x="0" y="1"/>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3581400"/>
            <a:ext cx="4487669" cy="3043603"/>
          </a:xfrm>
          <a:prstGeom prst="rect">
            <a:avLst/>
          </a:prstGeom>
          <a:noFill/>
        </p:spPr>
        <p:txBody>
          <a:bodyPr wrap="square" lIns="57607" tIns="28804" rIns="57607" bIns="28804">
            <a:spAutoFit/>
          </a:bodyPr>
          <a:lstStyle/>
          <a:p>
            <a:pPr algn="ctr">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CANNOT BE COMPARED WITH THE POSITIVE RESULTS THAT THE OVERCOMERS WILL GAIN FOR </a:t>
            </a:r>
          </a:p>
          <a:p>
            <a:pPr algn="ctr">
              <a:defRPr/>
            </a:pPr>
            <a:r>
              <a:rPr lang="en-US" sz="3400" b="1" i="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ALL ETERNITY!</a:t>
            </a:r>
          </a:p>
        </p:txBody>
      </p:sp>
      <p:sp>
        <p:nvSpPr>
          <p:cNvPr id="6" name="TextBox 5"/>
          <p:cNvSpPr txBox="1"/>
          <p:nvPr/>
        </p:nvSpPr>
        <p:spPr>
          <a:xfrm>
            <a:off x="-76200" y="233235"/>
            <a:ext cx="8991600" cy="1443165"/>
          </a:xfrm>
          <a:prstGeom prst="rect">
            <a:avLst/>
          </a:prstGeom>
          <a:noFill/>
        </p:spPr>
        <p:txBody>
          <a:bodyPr wrap="square" lIns="57607" tIns="28804" rIns="57607" bIns="28804">
            <a:spAutoFit/>
          </a:bodyPr>
          <a:lstStyle/>
          <a:p>
            <a:pPr algn="r">
              <a:defRPr/>
            </a:pPr>
            <a:r>
              <a:rPr lang="en-US" sz="3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GOD HAS EVALUATED THAT ALL THE SUFFERINGS OF THE WORLD FOR </a:t>
            </a:r>
          </a:p>
          <a:p>
            <a:pPr algn="r">
              <a:defRPr/>
            </a:pPr>
            <a:r>
              <a:rPr lang="en-US" sz="30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THOUSANDS OF YEARS</a:t>
            </a:r>
          </a:p>
        </p:txBody>
      </p:sp>
    </p:spTree>
    <p:extLst>
      <p:ext uri="{BB962C8B-B14F-4D97-AF65-F5344CB8AC3E}">
        <p14:creationId xmlns:p14="http://schemas.microsoft.com/office/powerpoint/2010/main" val="172982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49A85"/>
        </a:solidFill>
        <a:effectLst/>
      </p:bgPr>
    </p:bg>
    <p:spTree>
      <p:nvGrpSpPr>
        <p:cNvPr id="1" name=""/>
        <p:cNvGrpSpPr/>
        <p:nvPr/>
      </p:nvGrpSpPr>
      <p:grpSpPr>
        <a:xfrm>
          <a:off x="0" y="0"/>
          <a:ext cx="0" cy="0"/>
          <a:chOff x="0" y="0"/>
          <a:chExt cx="0" cy="0"/>
        </a:xfrm>
      </p:grpSpPr>
      <p:pic>
        <p:nvPicPr>
          <p:cNvPr id="3" name="Picture 2" descr="C:\Users\Norm Holmes\Pictures\Heaven-2-.jpg"/>
          <p:cNvPicPr>
            <a:picLocks noChangeAspect="1" noChangeArrowheads="1"/>
          </p:cNvPicPr>
          <p:nvPr/>
        </p:nvPicPr>
        <p:blipFill rotWithShape="1">
          <a:blip r:embed="rId2">
            <a:extLst>
              <a:ext uri="{28A0092B-C50C-407E-A947-70E740481C1C}">
                <a14:useLocalDpi xmlns:a14="http://schemas.microsoft.com/office/drawing/2010/main" val="0"/>
              </a:ext>
            </a:extLst>
          </a:blip>
          <a:srcRect l="2367"/>
          <a:stretch/>
        </p:blipFill>
        <p:spPr bwMode="auto">
          <a:xfrm>
            <a:off x="0" y="0"/>
            <a:ext cx="9144000" cy="5465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3" name="Rectangle 1"/>
          <p:cNvSpPr>
            <a:spLocks noChangeArrowheads="1"/>
          </p:cNvSpPr>
          <p:nvPr/>
        </p:nvSpPr>
        <p:spPr bwMode="auto">
          <a:xfrm>
            <a:off x="1" y="5438001"/>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glow rad="101600">
                    <a:schemeClr val="tx1">
                      <a:alpha val="40000"/>
                    </a:schemeClr>
                  </a:glow>
                  <a:outerShdw blurRad="38100" dist="38100" dir="2700000" algn="tl">
                    <a:srgbClr val="000000">
                      <a:alpha val="43137"/>
                    </a:srgbClr>
                  </a:outerShdw>
                </a:effectLst>
                <a:latin typeface="Century Gothic" panose="020B0502020202020204" pitchFamily="34" charset="0"/>
                <a:ea typeface="Calibri" pitchFamily="34" charset="0"/>
                <a:cs typeface="Arial" pitchFamily="34" charset="0"/>
              </a:rPr>
              <a:t>MAY WE SEE A CLEAR VISION OF GOD’S PROMISES-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glow rad="101600">
                    <a:schemeClr val="tx1">
                      <a:alpha val="40000"/>
                    </a:schemeClr>
                  </a:glow>
                  <a:outerShdw blurRad="38100" dist="38100" dir="2700000" algn="tl">
                    <a:srgbClr val="000000">
                      <a:alpha val="43137"/>
                    </a:srgbClr>
                  </a:outerShdw>
                </a:effectLst>
                <a:latin typeface="Century Gothic" panose="020B0502020202020204" pitchFamily="34" charset="0"/>
                <a:ea typeface="Calibri" pitchFamily="34" charset="0"/>
                <a:cs typeface="Arial" pitchFamily="34" charset="0"/>
              </a:rPr>
              <a:t> AND THE FUTURE REWARDS AWAITING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glow rad="101600">
                    <a:schemeClr val="tx1">
                      <a:alpha val="40000"/>
                    </a:schemeClr>
                  </a:glow>
                  <a:outerShdw blurRad="38100" dist="38100" dir="2700000" algn="tl">
                    <a:srgbClr val="000000">
                      <a:alpha val="43137"/>
                    </a:srgbClr>
                  </a:outerShdw>
                </a:effectLst>
                <a:latin typeface="Century Gothic" panose="020B0502020202020204" pitchFamily="34" charset="0"/>
                <a:ea typeface="Calibri" pitchFamily="34" charset="0"/>
                <a:cs typeface="Arial" pitchFamily="34" charset="0"/>
              </a:rPr>
              <a:t>THE OVERCOMERS! </a:t>
            </a:r>
            <a:endParaRPr kumimoji="0" lang="en-US" sz="2800" b="1" i="0" u="none" strike="noStrike" cap="none" normalizeH="0" baseline="0" dirty="0">
              <a:ln>
                <a:noFill/>
              </a:ln>
              <a:solidFill>
                <a:schemeClr val="bg1"/>
              </a:solidFill>
              <a:effectLst>
                <a:glow rad="101600">
                  <a:schemeClr val="tx1">
                    <a:alpha val="40000"/>
                  </a:schemeClr>
                </a:glow>
                <a:outerShdw blurRad="38100" dist="38100" dir="2700000" algn="tl">
                  <a:srgbClr val="000000">
                    <a:alpha val="43137"/>
                  </a:srgbClr>
                </a:outerShdw>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03438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MP\Desktop\OVERCOMERS PPT\PICS\abspiritual-warfare-52.jpg"/>
          <p:cNvPicPr>
            <a:picLocks noChangeAspect="1" noChangeArrowheads="1"/>
          </p:cNvPicPr>
          <p:nvPr/>
        </p:nvPicPr>
        <p:blipFill rotWithShape="1">
          <a:blip r:embed="rId2">
            <a:extLst>
              <a:ext uri="{28A0092B-C50C-407E-A947-70E740481C1C}">
                <a14:useLocalDpi xmlns:a14="http://schemas.microsoft.com/office/drawing/2010/main" val="0"/>
              </a:ext>
            </a:extLst>
          </a:blip>
          <a:srcRect l="3313" r="3868"/>
          <a:stretch/>
        </p:blipFill>
        <p:spPr bwMode="auto">
          <a:xfrm>
            <a:off x="0" y="-37922"/>
            <a:ext cx="9144000" cy="68959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28600"/>
            <a:ext cx="8741484" cy="1223412"/>
          </a:xfrm>
          <a:prstGeom prst="rect">
            <a:avLst/>
          </a:prstGeom>
          <a:noFill/>
        </p:spPr>
        <p:txBody>
          <a:bodyPr wrap="square">
            <a:spAutoFit/>
          </a:bodyPr>
          <a:lstStyle/>
          <a:p>
            <a:pPr algn="ctr">
              <a:defRPr/>
            </a:pPr>
            <a:r>
              <a:rPr lang="en-US" sz="4000" b="1" dirty="0">
                <a:solidFill>
                  <a:schemeClr val="bg1"/>
                </a:solidFill>
                <a:effectLst>
                  <a:outerShdw blurRad="38100" dist="38100" dir="2700000" algn="tl">
                    <a:srgbClr val="000000">
                      <a:alpha val="43137"/>
                    </a:srgbClr>
                  </a:outerShdw>
                </a:effectLst>
                <a:latin typeface="Century Gothic" pitchFamily="34" charset="0"/>
              </a:rPr>
              <a:t>THERE WILL ALWAYS BE</a:t>
            </a:r>
          </a:p>
          <a:p>
            <a:pPr algn="ctr">
              <a:defRPr/>
            </a:pPr>
            <a:r>
              <a:rPr lang="en-US" sz="3350" b="1" dirty="0">
                <a:solidFill>
                  <a:schemeClr val="bg1"/>
                </a:solidFill>
                <a:effectLst>
                  <a:outerShdw blurRad="38100" dist="38100" dir="2700000" algn="tl">
                    <a:srgbClr val="000000">
                      <a:alpha val="43137"/>
                    </a:srgbClr>
                  </a:outerShdw>
                </a:effectLst>
                <a:latin typeface="Century Gothic" pitchFamily="34" charset="0"/>
              </a:rPr>
              <a:t>HOSTILITY- ENMITY - CONFLICT - WARFARE</a:t>
            </a:r>
          </a:p>
        </p:txBody>
      </p:sp>
      <p:sp>
        <p:nvSpPr>
          <p:cNvPr id="4" name="TextBox 3"/>
          <p:cNvSpPr txBox="1"/>
          <p:nvPr/>
        </p:nvSpPr>
        <p:spPr>
          <a:xfrm>
            <a:off x="228600" y="4967407"/>
            <a:ext cx="8382000" cy="1661993"/>
          </a:xfrm>
          <a:prstGeom prst="rect">
            <a:avLst/>
          </a:prstGeom>
          <a:noFill/>
        </p:spPr>
        <p:txBody>
          <a:bodyPr wrap="square">
            <a:spAutoFit/>
          </a:bodyPr>
          <a:lstStyle/>
          <a:p>
            <a:pPr algn="l">
              <a:defRPr/>
            </a:pPr>
            <a:r>
              <a:rPr lang="en-US" sz="3400" b="1" dirty="0">
                <a:solidFill>
                  <a:schemeClr val="bg1"/>
                </a:solidFill>
                <a:effectLst>
                  <a:outerShdw blurRad="38100" dist="38100" dir="2700000" algn="tl">
                    <a:srgbClr val="000000">
                      <a:alpha val="43137"/>
                    </a:srgbClr>
                  </a:outerShdw>
                </a:effectLst>
                <a:latin typeface="Century Gothic" pitchFamily="34" charset="0"/>
              </a:rPr>
              <a:t>Between Satan</a:t>
            </a:r>
          </a:p>
          <a:p>
            <a:pPr algn="l">
              <a:defRPr/>
            </a:pPr>
            <a:r>
              <a:rPr lang="en-US" sz="3400" b="1" dirty="0">
                <a:solidFill>
                  <a:schemeClr val="bg1"/>
                </a:solidFill>
                <a:effectLst>
                  <a:outerShdw blurRad="38100" dist="38100" dir="2700000" algn="tl">
                    <a:srgbClr val="000000">
                      <a:alpha val="43137"/>
                    </a:srgbClr>
                  </a:outerShdw>
                </a:effectLst>
                <a:latin typeface="Century Gothic" pitchFamily="34" charset="0"/>
              </a:rPr>
              <a:t>and the Offspring of the Woman </a:t>
            </a:r>
          </a:p>
          <a:p>
            <a:pPr algn="l">
              <a:defRPr/>
            </a:pPr>
            <a:r>
              <a:rPr lang="en-US" sz="3400" b="1" dirty="0">
                <a:solidFill>
                  <a:schemeClr val="bg1"/>
                </a:solidFill>
                <a:effectLst>
                  <a:outerShdw blurRad="38100" dist="38100" dir="2700000" algn="tl">
                    <a:srgbClr val="000000">
                      <a:alpha val="43137"/>
                    </a:srgbClr>
                  </a:outerShdw>
                </a:effectLst>
                <a:latin typeface="Century Gothic" pitchFamily="34" charset="0"/>
              </a:rPr>
              <a:t>(Christ &amp; the </a:t>
            </a:r>
            <a:r>
              <a:rPr lang="en-US" sz="3400" b="1" dirty="0" err="1">
                <a:solidFill>
                  <a:schemeClr val="bg1"/>
                </a:solidFill>
                <a:effectLst>
                  <a:outerShdw blurRad="38100" dist="38100" dir="2700000" algn="tl">
                    <a:srgbClr val="000000">
                      <a:alpha val="43137"/>
                    </a:srgbClr>
                  </a:outerShdw>
                </a:effectLst>
                <a:latin typeface="Century Gothic" pitchFamily="34" charset="0"/>
              </a:rPr>
              <a:t>Overcomers</a:t>
            </a:r>
            <a:r>
              <a:rPr lang="en-US" sz="3400" b="1" dirty="0">
                <a:solidFill>
                  <a:schemeClr val="bg1"/>
                </a:solidFill>
                <a:effectLst>
                  <a:outerShdw blurRad="38100" dist="38100" dir="2700000" algn="tl">
                    <a:srgbClr val="000000">
                      <a:alpha val="43137"/>
                    </a:srgbClr>
                  </a:outerShdw>
                </a:effectLst>
                <a:latin typeface="Century Gothic" pitchFamily="34" charset="0"/>
              </a:rPr>
              <a:t>, Rom.16:20) </a:t>
            </a:r>
          </a:p>
        </p:txBody>
      </p:sp>
    </p:spTree>
    <p:extLst>
      <p:ext uri="{BB962C8B-B14F-4D97-AF65-F5344CB8AC3E}">
        <p14:creationId xmlns:p14="http://schemas.microsoft.com/office/powerpoint/2010/main" val="230576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EMP\Desktop\OVERCOMERS PPT\PICS\Army of the Pharaohs - Heavy Lies the Crown 2014.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07" r="11314" b="15655"/>
          <a:stretch/>
        </p:blipFill>
        <p:spPr bwMode="auto">
          <a:xfrm>
            <a:off x="-19050" y="-19050"/>
            <a:ext cx="9144000" cy="6877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04800"/>
            <a:ext cx="8686800" cy="1077218"/>
          </a:xfrm>
          <a:prstGeom prst="rect">
            <a:avLst/>
          </a:prstGeom>
          <a:solidFill>
            <a:srgbClr val="362412">
              <a:alpha val="83000"/>
            </a:srgbClr>
          </a:solidFill>
          <a:ln>
            <a:noFill/>
          </a:ln>
          <a:effectLst>
            <a:glow>
              <a:schemeClr val="accent1">
                <a:alpha val="40000"/>
              </a:schemeClr>
            </a:glow>
            <a:softEdge rad="63500"/>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dirty="0">
                <a:solidFill>
                  <a:schemeClr val="bg1"/>
                </a:solidFill>
                <a:effectLst>
                  <a:outerShdw blurRad="38100" dist="38100" dir="2700000" algn="tl">
                    <a:srgbClr val="000000">
                      <a:alpha val="43137"/>
                    </a:srgbClr>
                  </a:outerShdw>
                </a:effectLst>
                <a:latin typeface="Century Gothic" pitchFamily="34" charset="0"/>
              </a:rPr>
              <a:t>When a deliverer was to be born in Egypt, </a:t>
            </a:r>
            <a:r>
              <a:rPr lang="en-US" sz="3200" b="1" dirty="0" err="1">
                <a:solidFill>
                  <a:schemeClr val="bg1"/>
                </a:solidFill>
                <a:effectLst>
                  <a:outerShdw blurRad="38100" dist="38100" dir="2700000" algn="tl">
                    <a:srgbClr val="000000">
                      <a:alpha val="43137"/>
                    </a:srgbClr>
                  </a:outerShdw>
                </a:effectLst>
                <a:latin typeface="Century Gothic" pitchFamily="34" charset="0"/>
              </a:rPr>
              <a:t>Pharoah</a:t>
            </a:r>
            <a:r>
              <a:rPr lang="en-US" sz="3200" b="1" dirty="0">
                <a:solidFill>
                  <a:schemeClr val="bg1"/>
                </a:solidFill>
                <a:effectLst>
                  <a:outerShdw blurRad="38100" dist="38100" dir="2700000" algn="tl">
                    <a:srgbClr val="000000">
                      <a:alpha val="43137"/>
                    </a:srgbClr>
                  </a:outerShdw>
                </a:effectLst>
                <a:latin typeface="Century Gothic" pitchFamily="34" charset="0"/>
              </a:rPr>
              <a:t> had all the male children killed.</a:t>
            </a:r>
          </a:p>
        </p:txBody>
      </p:sp>
    </p:spTree>
    <p:extLst>
      <p:ext uri="{BB962C8B-B14F-4D97-AF65-F5344CB8AC3E}">
        <p14:creationId xmlns:p14="http://schemas.microsoft.com/office/powerpoint/2010/main" val="230576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MP\Desktop\OVERCOMERS PPT\PICS\the-nativity-story-king-herod.jpg"/>
          <p:cNvPicPr>
            <a:picLocks noChangeAspect="1" noChangeArrowheads="1"/>
          </p:cNvPicPr>
          <p:nvPr/>
        </p:nvPicPr>
        <p:blipFill rotWithShape="1">
          <a:blip r:embed="rId2">
            <a:extLst>
              <a:ext uri="{28A0092B-C50C-407E-A947-70E740481C1C}">
                <a14:useLocalDpi xmlns:a14="http://schemas.microsoft.com/office/drawing/2010/main" val="0"/>
              </a:ext>
            </a:extLst>
          </a:blip>
          <a:srcRect l="2380" r="2420"/>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0" y="457200"/>
            <a:ext cx="4648200" cy="3016210"/>
          </a:xfrm>
          <a:prstGeom prst="rect">
            <a:avLst/>
          </a:prstGeom>
        </p:spPr>
        <p:txBody>
          <a:bodyPr wrap="square">
            <a:spAutoFit/>
          </a:bodyPr>
          <a:lstStyle/>
          <a:p>
            <a:pPr algn="ctr"/>
            <a:r>
              <a:rPr lang="en-US" sz="3800" b="1" dirty="0"/>
              <a:t>WHEN CHRIST WAS BORN IN BETHLEHEM, KING HEROD HAD ALL THE YOUNG MALE CHILDREN KILLED</a:t>
            </a:r>
          </a:p>
        </p:txBody>
      </p:sp>
    </p:spTree>
    <p:extLst>
      <p:ext uri="{BB962C8B-B14F-4D97-AF65-F5344CB8AC3E}">
        <p14:creationId xmlns:p14="http://schemas.microsoft.com/office/powerpoint/2010/main" val="230576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1649" y="609600"/>
            <a:ext cx="4272351" cy="5509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dirty="0">
                <a:solidFill>
                  <a:schemeClr val="bg1"/>
                </a:solidFill>
                <a:effectLst>
                  <a:outerShdw blurRad="38100" dist="38100" dir="2700000" algn="tl">
                    <a:srgbClr val="000000">
                      <a:alpha val="43137"/>
                    </a:srgbClr>
                  </a:outerShdw>
                </a:effectLst>
                <a:latin typeface="Century Gothic" pitchFamily="34" charset="0"/>
              </a:rPr>
              <a:t>This conflict will come to its fullness in the Last Days!</a:t>
            </a:r>
          </a:p>
          <a:p>
            <a:pPr algn="ctr">
              <a:defRPr/>
            </a:pPr>
            <a:endParaRPr lang="en-US" sz="3200" b="1" dirty="0">
              <a:solidFill>
                <a:schemeClr val="bg1"/>
              </a:solidFill>
              <a:effectLst>
                <a:outerShdw blurRad="38100" dist="38100" dir="2700000" algn="tl">
                  <a:srgbClr val="000000">
                    <a:alpha val="43137"/>
                  </a:srgbClr>
                </a:outerShdw>
              </a:effectLst>
              <a:latin typeface="Century Gothic" pitchFamily="34" charset="0"/>
            </a:endParaRPr>
          </a:p>
          <a:p>
            <a:pPr algn="ctr">
              <a:defRPr/>
            </a:pPr>
            <a:r>
              <a:rPr lang="en-US" sz="3200" b="1" dirty="0">
                <a:solidFill>
                  <a:schemeClr val="bg1"/>
                </a:solidFill>
                <a:effectLst>
                  <a:outerShdw blurRad="38100" dist="38100" dir="2700000" algn="tl">
                    <a:srgbClr val="000000">
                      <a:alpha val="43137"/>
                    </a:srgbClr>
                  </a:outerShdw>
                </a:effectLst>
                <a:latin typeface="Century Gothic" pitchFamily="34" charset="0"/>
              </a:rPr>
              <a:t>Revelation 12:1-5 tells us about a woman giving birth, while the dragon (Satan) sought to devour the child- but failed.</a:t>
            </a:r>
          </a:p>
        </p:txBody>
      </p:sp>
      <p:pic>
        <p:nvPicPr>
          <p:cNvPr id="1026" name="Picture 2"/>
          <p:cNvPicPr>
            <a:picLocks noChangeAspect="1" noChangeArrowheads="1"/>
          </p:cNvPicPr>
          <p:nvPr/>
        </p:nvPicPr>
        <p:blipFill>
          <a:blip r:embed="rId2"/>
          <a:srcRect/>
          <a:stretch>
            <a:fillRect/>
          </a:stretch>
        </p:blipFill>
        <p:spPr bwMode="auto">
          <a:xfrm>
            <a:off x="152400" y="152400"/>
            <a:ext cx="4876800" cy="6583680"/>
          </a:xfrm>
          <a:prstGeom prst="rect">
            <a:avLst/>
          </a:prstGeom>
          <a:noFill/>
          <a:ln w="9525">
            <a:noFill/>
            <a:miter lim="800000"/>
            <a:headEnd/>
            <a:tailEnd/>
          </a:ln>
          <a:effectLst/>
        </p:spPr>
      </p:pic>
    </p:spTree>
    <p:extLst>
      <p:ext uri="{BB962C8B-B14F-4D97-AF65-F5344CB8AC3E}">
        <p14:creationId xmlns:p14="http://schemas.microsoft.com/office/powerpoint/2010/main" val="230576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2412"/>
        </a:solidFill>
        <a:effectLst/>
      </p:bgPr>
    </p:bg>
    <p:spTree>
      <p:nvGrpSpPr>
        <p:cNvPr id="1" name=""/>
        <p:cNvGrpSpPr/>
        <p:nvPr/>
      </p:nvGrpSpPr>
      <p:grpSpPr>
        <a:xfrm>
          <a:off x="0" y="0"/>
          <a:ext cx="0" cy="0"/>
          <a:chOff x="0" y="0"/>
          <a:chExt cx="0" cy="0"/>
        </a:xfrm>
      </p:grpSpPr>
      <p:pic>
        <p:nvPicPr>
          <p:cNvPr id="2" name="Picture 3" descr="C:\Users\TEMP\Desktop\OVERCOMERS PPT\PICS\132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5800" y="38100"/>
            <a:ext cx="4648200" cy="649408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600" b="1" dirty="0">
                <a:solidFill>
                  <a:srgbClr val="FFFF00"/>
                </a:solidFill>
                <a:effectLst>
                  <a:outerShdw blurRad="38100" dist="38100" dir="2700000" algn="tl">
                    <a:srgbClr val="000000">
                      <a:alpha val="43137"/>
                    </a:srgbClr>
                  </a:outerShdw>
                </a:effectLst>
                <a:latin typeface="Century Gothic" pitchFamily="34" charset="0"/>
              </a:rPr>
              <a:t>Rev. 12:9-12 </a:t>
            </a:r>
            <a:r>
              <a:rPr lang="en-US" sz="2600" b="1" dirty="0">
                <a:solidFill>
                  <a:schemeClr val="bg1"/>
                </a:solidFill>
                <a:effectLst>
                  <a:outerShdw blurRad="38100" dist="38100" dir="2700000" algn="tl">
                    <a:srgbClr val="000000">
                      <a:alpha val="43137"/>
                    </a:srgbClr>
                  </a:outerShdw>
                </a:effectLst>
                <a:latin typeface="Century Gothic" pitchFamily="34" charset="0"/>
              </a:rPr>
              <a:t>tells us: “And the great dragon was cast out, the old serpent called Devil, and Satan…. And I heard a great voice saying in Heaven….the accuser of our brothers is cast down, who accused them before our God day and night. And they overcame him because of the blood of the Lamb, and because of the word of their testimony…. Therefore rejoice, O heavens, and those who tabernacle in them. </a:t>
            </a:r>
          </a:p>
        </p:txBody>
      </p:sp>
    </p:spTree>
    <p:extLst>
      <p:ext uri="{BB962C8B-B14F-4D97-AF65-F5344CB8AC3E}">
        <p14:creationId xmlns:p14="http://schemas.microsoft.com/office/powerpoint/2010/main" val="230576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86400" y="228600"/>
            <a:ext cx="3657600" cy="2062103"/>
          </a:xfrm>
          <a:prstGeom prst="rect">
            <a:avLst/>
          </a:prstGeom>
          <a:noFill/>
        </p:spPr>
        <p:txBody>
          <a:bodyPr wrap="square">
            <a:spAutoFit/>
          </a:bodyPr>
          <a:lstStyle/>
          <a:p>
            <a:pPr algn="ctr">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REJOICE,</a:t>
            </a:r>
          </a:p>
          <a:p>
            <a:pPr algn="ctr">
              <a:defRPr/>
            </a:pPr>
            <a:r>
              <a:rPr lang="en-US" sz="32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YOU WHO DWELL (TABERNACLE) IN THE HEAVENS! </a:t>
            </a:r>
          </a:p>
        </p:txBody>
      </p:sp>
      <p:sp>
        <p:nvSpPr>
          <p:cNvPr id="4" name="TextBox 3"/>
          <p:cNvSpPr txBox="1"/>
          <p:nvPr/>
        </p:nvSpPr>
        <p:spPr>
          <a:xfrm>
            <a:off x="5486400" y="2383572"/>
            <a:ext cx="3657600" cy="4493538"/>
          </a:xfrm>
          <a:prstGeom prst="rect">
            <a:avLst/>
          </a:prstGeom>
          <a:noFill/>
        </p:spPr>
        <p:txBody>
          <a:bodyPr wrap="square">
            <a:spAutoFit/>
          </a:bodyPr>
          <a:lstStyle/>
          <a:p>
            <a:pPr algn="ctr">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This is written about the Last Days before the 2</a:t>
            </a:r>
            <a:r>
              <a:rPr lang="en-US" sz="2600" b="1" baseline="30000"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nd</a:t>
            </a: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 Coming - the</a:t>
            </a:r>
          </a:p>
          <a:p>
            <a:pPr algn="ctr">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overcoming saints who enter into the Feast of Tabernacles and are abiding in heavenly places </a:t>
            </a:r>
          </a:p>
          <a:p>
            <a:pPr algn="ctr">
              <a:defRPr/>
            </a:pPr>
            <a:r>
              <a:rPr lang="en-US" sz="2600" b="1" dirty="0">
                <a:solidFill>
                  <a:schemeClr val="bg1"/>
                </a:solidFill>
                <a:effectLst>
                  <a:glow rad="139700">
                    <a:schemeClr val="tx1">
                      <a:alpha val="40000"/>
                    </a:schemeClr>
                  </a:glow>
                  <a:outerShdw blurRad="38100" dist="38100" dir="2700000" algn="tl">
                    <a:srgbClr val="000000">
                      <a:alpha val="43137"/>
                    </a:srgbClr>
                  </a:outerShdw>
                </a:effectLst>
                <a:latin typeface="Century Gothic" pitchFamily="34" charset="0"/>
              </a:rPr>
              <a:t>with Christ will be rejoicing, and also victorious over Satan!</a:t>
            </a:r>
          </a:p>
        </p:txBody>
      </p:sp>
      <p:pic>
        <p:nvPicPr>
          <p:cNvPr id="2050" name="Picture 2" descr="C:\Users\TEMP\Desktop\OVERCOMERS PPT\PICS\Seminar Overcomers\13.2.jpg"/>
          <p:cNvPicPr>
            <a:picLocks noChangeAspect="1" noChangeArrowheads="1"/>
          </p:cNvPicPr>
          <p:nvPr/>
        </p:nvPicPr>
        <p:blipFill rotWithShape="1">
          <a:blip r:embed="rId2">
            <a:extLst>
              <a:ext uri="{28A0092B-C50C-407E-A947-70E740481C1C}">
                <a14:useLocalDpi xmlns:a14="http://schemas.microsoft.com/office/drawing/2010/main" val="0"/>
              </a:ext>
            </a:extLst>
          </a:blip>
          <a:srcRect t="12560" r="13773"/>
          <a:stretch/>
        </p:blipFill>
        <p:spPr bwMode="auto">
          <a:xfrm>
            <a:off x="-1" y="0"/>
            <a:ext cx="5486401" cy="6896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5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1072</Words>
  <Application>Microsoft Office PowerPoint</Application>
  <PresentationFormat>On-screen Show (4:3)</PresentationFormat>
  <Paragraphs>166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DONG-ZMI</dc:creator>
  <cp:lastModifiedBy>Keem Corbe</cp:lastModifiedBy>
  <cp:revision>69</cp:revision>
  <dcterms:created xsi:type="dcterms:W3CDTF">2017-08-29T06:04:23Z</dcterms:created>
  <dcterms:modified xsi:type="dcterms:W3CDTF">2020-04-27T06:38:23Z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1842748</vt:lpwstr>
  </property>
  <property fmtid="{D5CDD505-2E9C-101B-9397-08002B2CF9AE}" name="NXPowerLiteSettings" pid="3">
    <vt:lpwstr>C7000400038000</vt:lpwstr>
  </property>
  <property fmtid="{D5CDD505-2E9C-101B-9397-08002B2CF9AE}" name="NXPowerLiteVersion" pid="4">
    <vt:lpwstr>S9.0.1</vt:lpwstr>
  </property>
</Properties>
</file>