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8" r:id="rId4"/>
    <p:sldId id="259" r:id="rId5"/>
    <p:sldId id="260" r:id="rId6"/>
    <p:sldId id="261" r:id="rId7"/>
    <p:sldId id="271" r:id="rId8"/>
    <p:sldId id="262" r:id="rId9"/>
    <p:sldId id="273" r:id="rId10"/>
    <p:sldId id="274" r:id="rId11"/>
    <p:sldId id="276" r:id="rId12"/>
    <p:sldId id="278" r:id="rId13"/>
    <p:sldId id="277" r:id="rId14"/>
    <p:sldId id="263" r:id="rId15"/>
    <p:sldId id="264" r:id="rId16"/>
    <p:sldId id="270" r:id="rId17"/>
    <p:sldId id="265" r:id="rId18"/>
    <p:sldId id="266" r:id="rId19"/>
    <p:sldId id="2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B382"/>
    <a:srgbClr val="F4FFBB"/>
    <a:srgbClr val="FFFF6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36" autoAdjust="0"/>
    <p:restoredTop sz="94660"/>
  </p:normalViewPr>
  <p:slideViewPr>
    <p:cSldViewPr>
      <p:cViewPr varScale="1">
        <p:scale>
          <a:sx n="81" d="100"/>
          <a:sy n="81" d="100"/>
        </p:scale>
        <p:origin x="140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E766EC-0D2D-4183-AA07-B0F0222D1EE4}" type="datetimeFigureOut">
              <a:rPr lang="en-US" smtClean="0"/>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5D96B-EB88-417B-BF1C-54F5A3CD7B38}" type="slidenum">
              <a:rPr lang="en-US" smtClean="0"/>
              <a:t>‹#›</a:t>
            </a:fld>
            <a:endParaRPr lang="en-US"/>
          </a:p>
        </p:txBody>
      </p:sp>
    </p:spTree>
    <p:extLst>
      <p:ext uri="{BB962C8B-B14F-4D97-AF65-F5344CB8AC3E}">
        <p14:creationId xmlns:p14="http://schemas.microsoft.com/office/powerpoint/2010/main" val="2048068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E766EC-0D2D-4183-AA07-B0F0222D1EE4}" type="datetimeFigureOut">
              <a:rPr lang="en-US" smtClean="0"/>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5D96B-EB88-417B-BF1C-54F5A3CD7B38}" type="slidenum">
              <a:rPr lang="en-US" smtClean="0"/>
              <a:t>‹#›</a:t>
            </a:fld>
            <a:endParaRPr lang="en-US"/>
          </a:p>
        </p:txBody>
      </p:sp>
    </p:spTree>
    <p:extLst>
      <p:ext uri="{BB962C8B-B14F-4D97-AF65-F5344CB8AC3E}">
        <p14:creationId xmlns:p14="http://schemas.microsoft.com/office/powerpoint/2010/main" val="319585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E766EC-0D2D-4183-AA07-B0F0222D1EE4}" type="datetimeFigureOut">
              <a:rPr lang="en-US" smtClean="0"/>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5D96B-EB88-417B-BF1C-54F5A3CD7B38}" type="slidenum">
              <a:rPr lang="en-US" smtClean="0"/>
              <a:t>‹#›</a:t>
            </a:fld>
            <a:endParaRPr lang="en-US"/>
          </a:p>
        </p:txBody>
      </p:sp>
    </p:spTree>
    <p:extLst>
      <p:ext uri="{BB962C8B-B14F-4D97-AF65-F5344CB8AC3E}">
        <p14:creationId xmlns:p14="http://schemas.microsoft.com/office/powerpoint/2010/main" val="376145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E766EC-0D2D-4183-AA07-B0F0222D1EE4}" type="datetimeFigureOut">
              <a:rPr lang="en-US" smtClean="0"/>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5D96B-EB88-417B-BF1C-54F5A3CD7B38}" type="slidenum">
              <a:rPr lang="en-US" smtClean="0"/>
              <a:t>‹#›</a:t>
            </a:fld>
            <a:endParaRPr lang="en-US"/>
          </a:p>
        </p:txBody>
      </p:sp>
    </p:spTree>
    <p:extLst>
      <p:ext uri="{BB962C8B-B14F-4D97-AF65-F5344CB8AC3E}">
        <p14:creationId xmlns:p14="http://schemas.microsoft.com/office/powerpoint/2010/main" val="279172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766EC-0D2D-4183-AA07-B0F0222D1EE4}" type="datetimeFigureOut">
              <a:rPr lang="en-US" smtClean="0"/>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5D96B-EB88-417B-BF1C-54F5A3CD7B38}" type="slidenum">
              <a:rPr lang="en-US" smtClean="0"/>
              <a:t>‹#›</a:t>
            </a:fld>
            <a:endParaRPr lang="en-US"/>
          </a:p>
        </p:txBody>
      </p:sp>
    </p:spTree>
    <p:extLst>
      <p:ext uri="{BB962C8B-B14F-4D97-AF65-F5344CB8AC3E}">
        <p14:creationId xmlns:p14="http://schemas.microsoft.com/office/powerpoint/2010/main" val="2809747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E766EC-0D2D-4183-AA07-B0F0222D1EE4}" type="datetimeFigureOut">
              <a:rPr lang="en-US" smtClean="0"/>
              <a:t>27-Apr-20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F5D96B-EB88-417B-BF1C-54F5A3CD7B38}" type="slidenum">
              <a:rPr lang="en-US" smtClean="0"/>
              <a:t>‹#›</a:t>
            </a:fld>
            <a:endParaRPr lang="en-US"/>
          </a:p>
        </p:txBody>
      </p:sp>
    </p:spTree>
    <p:extLst>
      <p:ext uri="{BB962C8B-B14F-4D97-AF65-F5344CB8AC3E}">
        <p14:creationId xmlns:p14="http://schemas.microsoft.com/office/powerpoint/2010/main" val="253118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E766EC-0D2D-4183-AA07-B0F0222D1EE4}" type="datetimeFigureOut">
              <a:rPr lang="en-US" smtClean="0"/>
              <a:t>27-Apr-20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F5D96B-EB88-417B-BF1C-54F5A3CD7B38}" type="slidenum">
              <a:rPr lang="en-US" smtClean="0"/>
              <a:t>‹#›</a:t>
            </a:fld>
            <a:endParaRPr lang="en-US"/>
          </a:p>
        </p:txBody>
      </p:sp>
    </p:spTree>
    <p:extLst>
      <p:ext uri="{BB962C8B-B14F-4D97-AF65-F5344CB8AC3E}">
        <p14:creationId xmlns:p14="http://schemas.microsoft.com/office/powerpoint/2010/main" val="408534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E766EC-0D2D-4183-AA07-B0F0222D1EE4}" type="datetimeFigureOut">
              <a:rPr lang="en-US" smtClean="0"/>
              <a:t>27-Apr-20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F5D96B-EB88-417B-BF1C-54F5A3CD7B38}" type="slidenum">
              <a:rPr lang="en-US" smtClean="0"/>
              <a:t>‹#›</a:t>
            </a:fld>
            <a:endParaRPr lang="en-US"/>
          </a:p>
        </p:txBody>
      </p:sp>
    </p:spTree>
    <p:extLst>
      <p:ext uri="{BB962C8B-B14F-4D97-AF65-F5344CB8AC3E}">
        <p14:creationId xmlns:p14="http://schemas.microsoft.com/office/powerpoint/2010/main" val="4277400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766EC-0D2D-4183-AA07-B0F0222D1EE4}" type="datetimeFigureOut">
              <a:rPr lang="en-US" smtClean="0"/>
              <a:t>27-Apr-20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F5D96B-EB88-417B-BF1C-54F5A3CD7B38}" type="slidenum">
              <a:rPr lang="en-US" smtClean="0"/>
              <a:t>‹#›</a:t>
            </a:fld>
            <a:endParaRPr lang="en-US"/>
          </a:p>
        </p:txBody>
      </p:sp>
    </p:spTree>
    <p:extLst>
      <p:ext uri="{BB962C8B-B14F-4D97-AF65-F5344CB8AC3E}">
        <p14:creationId xmlns:p14="http://schemas.microsoft.com/office/powerpoint/2010/main" val="72873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E766EC-0D2D-4183-AA07-B0F0222D1EE4}" type="datetimeFigureOut">
              <a:rPr lang="en-US" smtClean="0"/>
              <a:t>27-Apr-20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F5D96B-EB88-417B-BF1C-54F5A3CD7B38}" type="slidenum">
              <a:rPr lang="en-US" smtClean="0"/>
              <a:t>‹#›</a:t>
            </a:fld>
            <a:endParaRPr lang="en-US"/>
          </a:p>
        </p:txBody>
      </p:sp>
    </p:spTree>
    <p:extLst>
      <p:ext uri="{BB962C8B-B14F-4D97-AF65-F5344CB8AC3E}">
        <p14:creationId xmlns:p14="http://schemas.microsoft.com/office/powerpoint/2010/main" val="351322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E766EC-0D2D-4183-AA07-B0F0222D1EE4}" type="datetimeFigureOut">
              <a:rPr lang="en-US" smtClean="0"/>
              <a:t>27-Apr-20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F5D96B-EB88-417B-BF1C-54F5A3CD7B38}" type="slidenum">
              <a:rPr lang="en-US" smtClean="0"/>
              <a:t>‹#›</a:t>
            </a:fld>
            <a:endParaRPr lang="en-US"/>
          </a:p>
        </p:txBody>
      </p:sp>
    </p:spTree>
    <p:extLst>
      <p:ext uri="{BB962C8B-B14F-4D97-AF65-F5344CB8AC3E}">
        <p14:creationId xmlns:p14="http://schemas.microsoft.com/office/powerpoint/2010/main" val="522111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766EC-0D2D-4183-AA07-B0F0222D1EE4}" type="datetimeFigureOut">
              <a:rPr lang="en-US" smtClean="0"/>
              <a:t>27-Apr-20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5D96B-EB88-417B-BF1C-54F5A3CD7B38}" type="slidenum">
              <a:rPr lang="en-US" smtClean="0"/>
              <a:t>‹#›</a:t>
            </a:fld>
            <a:endParaRPr lang="en-US"/>
          </a:p>
        </p:txBody>
      </p:sp>
    </p:spTree>
    <p:extLst>
      <p:ext uri="{BB962C8B-B14F-4D97-AF65-F5344CB8AC3E}">
        <p14:creationId xmlns:p14="http://schemas.microsoft.com/office/powerpoint/2010/main" val="2485633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arget="../media/image14.jpeg" Type="http://schemas.openxmlformats.org/officeDocument/2006/relationships/image"/><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2" Target="../media/image15.jpe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2" Target="../media/image16.jpeg" Type="http://schemas.openxmlformats.org/officeDocument/2006/relationships/imag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2" Target="../media/image15.jpe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arget="../media/image5.jpeg" Type="http://schemas.openxmlformats.org/officeDocument/2006/relationships/imag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orman\Pictures\Christ_in_the_Storm_on_the_Sea_of_Galilee_-_16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504"/>
            <a:ext cx="9144000" cy="74615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
            <a:ext cx="7772400" cy="1470025"/>
          </a:xfrm>
        </p:spPr>
        <p:txBody>
          <a:bodyPr>
            <a:normAutofit/>
          </a:bodyPr>
          <a:lstStyle/>
          <a:p>
            <a:r>
              <a:rPr lang="en-US" sz="6600" b="1" i="1" dirty="0">
                <a:solidFill>
                  <a:schemeClr val="bg1"/>
                </a:solidFill>
                <a:effectLst>
                  <a:outerShdw blurRad="38100" dist="38100" dir="2700000" algn="tl">
                    <a:srgbClr val="000000">
                      <a:alpha val="43137"/>
                    </a:srgbClr>
                  </a:outerShdw>
                </a:effectLst>
              </a:rPr>
              <a:t>Through Dark Storms</a:t>
            </a:r>
          </a:p>
        </p:txBody>
      </p:sp>
    </p:spTree>
    <p:extLst>
      <p:ext uri="{BB962C8B-B14F-4D97-AF65-F5344CB8AC3E}">
        <p14:creationId xmlns:p14="http://schemas.microsoft.com/office/powerpoint/2010/main" val="164818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2119"/>
            <a:ext cx="2286000" cy="5973762"/>
          </a:xfrm>
        </p:spPr>
        <p:txBody>
          <a:bodyPr>
            <a:normAutofit fontScale="90000"/>
          </a:bodyPr>
          <a:lstStyle/>
          <a:p>
            <a:pPr>
              <a:lnSpc>
                <a:spcPts val="4800"/>
              </a:lnSpc>
            </a:pPr>
            <a:r>
              <a:rPr lang="en-US" b="1" dirty="0"/>
              <a:t>In that dark time</a:t>
            </a:r>
            <a:br>
              <a:rPr lang="en-US" b="1" dirty="0"/>
            </a:br>
            <a:r>
              <a:rPr lang="en-US" b="1" dirty="0"/>
              <a:t>they read their Bibles and had two prayer services every day</a:t>
            </a:r>
          </a:p>
        </p:txBody>
      </p:sp>
      <p:pic>
        <p:nvPicPr>
          <p:cNvPr id="2050" name="Picture 2" descr="C:\Users\Norman\Pictures\3 days of f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880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2286000" cy="3306762"/>
          </a:xfrm>
        </p:spPr>
        <p:txBody>
          <a:bodyPr>
            <a:normAutofit fontScale="90000"/>
          </a:bodyPr>
          <a:lstStyle/>
          <a:p>
            <a:r>
              <a:rPr lang="en-US" b="1" dirty="0"/>
              <a:t>They gained many treasures in that dark time</a:t>
            </a:r>
          </a:p>
        </p:txBody>
      </p:sp>
      <p:pic>
        <p:nvPicPr>
          <p:cNvPr id="5122" name="Picture 2" descr="C:\Users\Norman\Pictures\broth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95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1143000"/>
          </a:xfrm>
        </p:spPr>
        <p:txBody>
          <a:bodyPr>
            <a:normAutofit fontScale="90000"/>
          </a:bodyPr>
          <a:lstStyle/>
          <a:p>
            <a:r>
              <a:rPr lang="en-US" b="1" dirty="0"/>
              <a:t>Paul said that the Lord comforts us in our trials, so that we can give that comfort to others in their time of need</a:t>
            </a:r>
          </a:p>
        </p:txBody>
      </p:sp>
      <p:grpSp>
        <p:nvGrpSpPr>
          <p:cNvPr id="6" name="Group 5">
            <a:extLst>
              <a:ext uri="{FF2B5EF4-FFF2-40B4-BE49-F238E27FC236}">
                <a16:creationId xmlns:a16="http://schemas.microsoft.com/office/drawing/2014/main" id="{CC475C06-A1F8-4E77-B124-88E463C0E41E}"/>
              </a:ext>
            </a:extLst>
          </p:cNvPr>
          <p:cNvGrpSpPr/>
          <p:nvPr/>
        </p:nvGrpSpPr>
        <p:grpSpPr>
          <a:xfrm>
            <a:off x="-685800" y="2743200"/>
            <a:ext cx="10820400" cy="4705350"/>
            <a:chOff x="-685800" y="2686050"/>
            <a:chExt cx="10820400" cy="4705350"/>
          </a:xfrm>
        </p:grpSpPr>
        <p:pic>
          <p:nvPicPr>
            <p:cNvPr id="7170" name="Picture 2" descr="C:\Users\Norman\Pictures\brothers.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0" y="2686050"/>
              <a:ext cx="9144000" cy="4171950"/>
            </a:xfrm>
            <a:prstGeom prst="rect">
              <a:avLst/>
            </a:prstGeom>
            <a:noFill/>
            <a:extLst>
              <a:ext uri="{909E8E84-426E-40DD-AFC4-6F175D3DCCD1}">
                <a14:hiddenFill xmlns:a14="http://schemas.microsoft.com/office/drawing/2010/main">
                  <a:solidFill>
                    <a:srgbClr val="FFFFFF"/>
                  </a:solidFill>
                </a14:hiddenFill>
              </a:ext>
            </a:extLst>
          </p:spPr>
        </p:pic>
        <p:sp>
          <p:nvSpPr>
            <p:cNvPr id="4" name="Trapezoid 3"/>
            <p:cNvSpPr/>
            <p:nvPr/>
          </p:nvSpPr>
          <p:spPr>
            <a:xfrm>
              <a:off x="8001000" y="6248400"/>
              <a:ext cx="2133600" cy="1143000"/>
            </a:xfrm>
            <a:prstGeom prst="trapezoid">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p:cNvSpPr/>
            <p:nvPr/>
          </p:nvSpPr>
          <p:spPr>
            <a:xfrm>
              <a:off x="-685800" y="6248400"/>
              <a:ext cx="1752600" cy="91440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63630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3021"/>
            <a:ext cx="9220200" cy="691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004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Autofit/>
          </a:bodyPr>
          <a:lstStyle/>
          <a:p>
            <a:r>
              <a:rPr lang="en-US" b="1" dirty="0"/>
              <a:t>Through their dark storm, the disciples knew Christ in a greater way!</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48944"/>
            <a:ext cx="9144000" cy="500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810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239"/>
            <a:ext cx="8229600" cy="1143000"/>
          </a:xfrm>
        </p:spPr>
        <p:txBody>
          <a:bodyPr>
            <a:normAutofit fontScale="90000"/>
          </a:bodyPr>
          <a:lstStyle/>
          <a:p>
            <a:r>
              <a:rPr lang="en-US" b="1" dirty="0"/>
              <a:t>As Peter saw Christ in a greater way, his own faith was built up</a:t>
            </a:r>
          </a:p>
        </p:txBody>
      </p:sp>
      <p:pic>
        <p:nvPicPr>
          <p:cNvPr id="11266" name="Picture 2"/>
          <p:cNvPicPr>
            <a:picLocks noGrp="1" noChangeAspect="1" noChangeArrowheads="1"/>
          </p:cNvPicPr>
          <p:nvPr>
            <p:ph idx="1"/>
          </p:nvPr>
        </p:nvPicPr>
        <p:blipFill>
          <a:blip r:embed="rId2" cstate="screen">
            <a:extLst>
              <a:ext uri="{28A0092B-C50C-407E-A947-70E740481C1C}">
                <a14:useLocalDpi xmlns:a14="http://schemas.microsoft.com/office/drawing/2010/main" val="0"/>
              </a:ext>
            </a:extLst>
          </a:blip>
          <a:srcRect/>
          <a:stretch>
            <a:fillRect/>
          </a:stretch>
        </p:blipFill>
        <p:spPr bwMode="auto">
          <a:xfrm>
            <a:off x="1066800" y="1349239"/>
            <a:ext cx="7162800" cy="558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620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4238"/>
            <a:ext cx="3886200" cy="4525962"/>
          </a:xfrm>
        </p:spPr>
        <p:txBody>
          <a:bodyPr>
            <a:normAutofit fontScale="90000"/>
          </a:bodyPr>
          <a:lstStyle/>
          <a:p>
            <a:r>
              <a:rPr lang="en-US" sz="5400" b="1" dirty="0"/>
              <a:t>Peter</a:t>
            </a:r>
            <a:br>
              <a:rPr lang="en-US" sz="5400" b="1" dirty="0"/>
            </a:br>
            <a:r>
              <a:rPr lang="en-US" sz="5400" b="1" dirty="0"/>
              <a:t>learned how important it was to always keep looking </a:t>
            </a:r>
            <a:br>
              <a:rPr lang="en-US" sz="5400" b="1" dirty="0"/>
            </a:br>
            <a:r>
              <a:rPr lang="en-US" sz="5400" b="1" dirty="0"/>
              <a:t>to Jesus!</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5675" y="-31675"/>
            <a:ext cx="5218325" cy="688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88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052" y="1616611"/>
            <a:ext cx="8534148" cy="52413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1726"/>
            <a:ext cx="9144000" cy="1754326"/>
          </a:xfrm>
          <a:prstGeom prst="rect">
            <a:avLst/>
          </a:prstGeom>
          <a:noFill/>
        </p:spPr>
        <p:txBody>
          <a:bodyPr wrap="square" rtlCol="0">
            <a:spAutoFit/>
          </a:bodyPr>
          <a:lstStyle/>
          <a:p>
            <a:pPr algn="ctr"/>
            <a:r>
              <a:rPr lang="en-US" sz="3600" b="1" dirty="0"/>
              <a:t>Peter learned how to walk on the water</a:t>
            </a:r>
          </a:p>
          <a:p>
            <a:pPr algn="ctr"/>
            <a:r>
              <a:rPr lang="en-US" sz="3600" b="1" dirty="0"/>
              <a:t>-and in dark and stormy times, Christ can teach us how to walk above the difficulties!</a:t>
            </a:r>
          </a:p>
        </p:txBody>
      </p:sp>
    </p:spTree>
    <p:extLst>
      <p:ext uri="{BB962C8B-B14F-4D97-AF65-F5344CB8AC3E}">
        <p14:creationId xmlns:p14="http://schemas.microsoft.com/office/powerpoint/2010/main" val="2308754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val="0"/>
              </a:ext>
            </a:extLst>
          </a:blip>
          <a:srcRect/>
          <a:stretch/>
        </p:blipFill>
        <p:spPr bwMode="auto">
          <a:xfrm>
            <a:off x="-1" y="0"/>
            <a:ext cx="9144001" cy="7140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2438400"/>
            <a:ext cx="9144000" cy="1143000"/>
          </a:xfrm>
        </p:spPr>
        <p:txBody>
          <a:bodyPr>
            <a:noAutofit/>
          </a:bodyPr>
          <a:lstStyle/>
          <a:p>
            <a:br>
              <a:rPr lang="en-US" sz="4800" b="1" dirty="0">
                <a:solidFill>
                  <a:schemeClr val="bg1"/>
                </a:solidFill>
                <a:effectLst>
                  <a:outerShdw blurRad="38100" dist="38100" dir="2700000" algn="tl">
                    <a:srgbClr val="000000">
                      <a:alpha val="43137"/>
                    </a:srgbClr>
                  </a:outerShdw>
                </a:effectLst>
              </a:rPr>
            </a:br>
            <a:r>
              <a:rPr lang="en-US" sz="4800" b="1" dirty="0">
                <a:solidFill>
                  <a:schemeClr val="bg1"/>
                </a:solidFill>
                <a:effectLst>
                  <a:outerShdw blurRad="38100" dist="38100" dir="2700000" algn="tl">
                    <a:srgbClr val="000000">
                      <a:alpha val="43137"/>
                    </a:srgbClr>
                  </a:outerShdw>
                </a:effectLst>
              </a:rPr>
              <a:t>In times of darkness and storms, the Lord is able to reveal Himself</a:t>
            </a:r>
            <a:br>
              <a:rPr lang="en-US" sz="4800" b="1" dirty="0">
                <a:solidFill>
                  <a:schemeClr val="bg1"/>
                </a:solidFill>
                <a:effectLst>
                  <a:outerShdw blurRad="38100" dist="38100" dir="2700000" algn="tl">
                    <a:srgbClr val="000000">
                      <a:alpha val="43137"/>
                    </a:srgbClr>
                  </a:outerShdw>
                </a:effectLst>
              </a:rPr>
            </a:br>
            <a:r>
              <a:rPr lang="en-US" sz="4800" b="1" dirty="0">
                <a:solidFill>
                  <a:schemeClr val="bg1"/>
                </a:solidFill>
                <a:effectLst>
                  <a:outerShdw blurRad="38100" dist="38100" dir="2700000" algn="tl">
                    <a:srgbClr val="000000">
                      <a:alpha val="43137"/>
                    </a:srgbClr>
                  </a:outerShdw>
                </a:effectLst>
              </a:rPr>
              <a:t>to us as the LORD of ALL!</a:t>
            </a:r>
            <a:br>
              <a:rPr lang="en-US" sz="4800" b="1" dirty="0">
                <a:solidFill>
                  <a:schemeClr val="bg1"/>
                </a:solidFill>
                <a:effectLst>
                  <a:outerShdw blurRad="38100" dist="38100" dir="2700000" algn="tl">
                    <a:srgbClr val="000000">
                      <a:alpha val="43137"/>
                    </a:srgbClr>
                  </a:outerShdw>
                </a:effectLst>
              </a:rPr>
            </a:br>
            <a:br>
              <a:rPr lang="en-US" sz="4800" b="1" dirty="0">
                <a:solidFill>
                  <a:schemeClr val="bg1"/>
                </a:solidFill>
                <a:effectLst>
                  <a:outerShdw blurRad="38100" dist="38100" dir="2700000" algn="tl">
                    <a:srgbClr val="000000">
                      <a:alpha val="43137"/>
                    </a:srgbClr>
                  </a:outerShdw>
                </a:effectLst>
              </a:rPr>
            </a:br>
            <a:br>
              <a:rPr lang="en-US" sz="4800" b="1" dirty="0">
                <a:solidFill>
                  <a:schemeClr val="bg1"/>
                </a:solidFill>
                <a:effectLst>
                  <a:outerShdw blurRad="38100" dist="38100" dir="2700000" algn="tl">
                    <a:srgbClr val="000000">
                      <a:alpha val="43137"/>
                    </a:srgbClr>
                  </a:outerShdw>
                </a:effectLst>
              </a:rPr>
            </a:br>
            <a:r>
              <a:rPr lang="en-US" sz="4800" b="1" dirty="0">
                <a:solidFill>
                  <a:schemeClr val="bg1"/>
                </a:solidFill>
                <a:effectLst>
                  <a:outerShdw blurRad="38100" dist="38100" dir="2700000" algn="tl">
                    <a:srgbClr val="000000">
                      <a:alpha val="43137"/>
                    </a:srgbClr>
                  </a:outerShdw>
                </a:effectLst>
              </a:rPr>
              <a:t>“THEN HIS DISCIPLES WORSHIPED HIM, SAYING, ‘TRULY, YOU ARE</a:t>
            </a:r>
            <a:br>
              <a:rPr lang="en-US" sz="4800" b="1" dirty="0">
                <a:solidFill>
                  <a:schemeClr val="bg1"/>
                </a:solidFill>
                <a:effectLst>
                  <a:outerShdw blurRad="38100" dist="38100" dir="2700000" algn="tl">
                    <a:srgbClr val="000000">
                      <a:alpha val="43137"/>
                    </a:srgbClr>
                  </a:outerShdw>
                </a:effectLst>
              </a:rPr>
            </a:br>
            <a:r>
              <a:rPr lang="en-US" sz="4800" b="1" dirty="0">
                <a:solidFill>
                  <a:schemeClr val="bg1"/>
                </a:solidFill>
                <a:effectLst>
                  <a:outerShdw blurRad="38100" dist="38100" dir="2700000" algn="tl">
                    <a:srgbClr val="000000">
                      <a:alpha val="43137"/>
                    </a:srgbClr>
                  </a:outerShdw>
                </a:effectLst>
              </a:rPr>
              <a:t>THE SON OF GOD.’” -MAT.14:33 </a:t>
            </a:r>
          </a:p>
        </p:txBody>
      </p:sp>
    </p:spTree>
    <p:extLst>
      <p:ext uri="{BB962C8B-B14F-4D97-AF65-F5344CB8AC3E}">
        <p14:creationId xmlns:p14="http://schemas.microsoft.com/office/powerpoint/2010/main" val="1989867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Let us trust the Lord that He will meet with us in times of darkness &amp; storm; and cause us to gain victory over all our difficulties &amp; trials</a:t>
            </a:r>
          </a:p>
        </p:txBody>
      </p:sp>
      <p:pic>
        <p:nvPicPr>
          <p:cNvPr id="5" name="Picture 2">
            <a:extLst>
              <a:ext uri="{FF2B5EF4-FFF2-40B4-BE49-F238E27FC236}">
                <a16:creationId xmlns:a16="http://schemas.microsoft.com/office/drawing/2014/main" id="{D27550F3-F812-4C69-A2CD-DC734D471A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26" y="1616611"/>
            <a:ext cx="8534148" cy="52413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76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DB382"/>
        </a:solidFill>
        <a:effectLst/>
      </p:bgPr>
    </p:bg>
    <p:spTree>
      <p:nvGrpSpPr>
        <p:cNvPr id="1" name=""/>
        <p:cNvGrpSpPr/>
        <p:nvPr/>
      </p:nvGrpSpPr>
      <p:grpSpPr>
        <a:xfrm>
          <a:off x="0" y="0"/>
          <a:ext cx="0" cy="0"/>
          <a:chOff x="0" y="0"/>
          <a:chExt cx="0" cy="0"/>
        </a:xfrm>
      </p:grpSpPr>
      <p:sp>
        <p:nvSpPr>
          <p:cNvPr id="4" name="Rectangle 3"/>
          <p:cNvSpPr/>
          <p:nvPr/>
        </p:nvSpPr>
        <p:spPr>
          <a:xfrm>
            <a:off x="0" y="-28039"/>
            <a:ext cx="9144000" cy="1323439"/>
          </a:xfrm>
          <a:prstGeom prst="rect">
            <a:avLst/>
          </a:prstGeom>
        </p:spPr>
        <p:txBody>
          <a:bodyPr wrap="square">
            <a:spAutoFit/>
          </a:bodyPr>
          <a:lstStyle/>
          <a:p>
            <a:pPr algn="ctr"/>
            <a:r>
              <a:rPr lang="en-US" sz="4000" b="1" dirty="0">
                <a:solidFill>
                  <a:schemeClr val="bg1"/>
                </a:solidFill>
                <a:effectLst>
                  <a:outerShdw blurRad="38100" dist="38100" dir="2700000" algn="tl">
                    <a:srgbClr val="000000">
                      <a:alpha val="43137"/>
                    </a:srgbClr>
                  </a:outerShdw>
                </a:effectLst>
              </a:rPr>
              <a:t>When Jesus miraculously fed the 5,000 they wanted to crown Him as king, Jn.6:15 </a:t>
            </a:r>
          </a:p>
        </p:txBody>
      </p:sp>
      <p:sp>
        <p:nvSpPr>
          <p:cNvPr id="5" name="Content Placeholder 4"/>
          <p:cNvSpPr>
            <a:spLocks noGrp="1"/>
          </p:cNvSpPr>
          <p:nvPr>
            <p:ph idx="1"/>
          </p:nvPr>
        </p:nvSpPr>
        <p:spPr/>
        <p:txBody>
          <a:bodyPr/>
          <a:lstStyle/>
          <a:p>
            <a:endParaRPr lang="en-US" dirty="0"/>
          </a:p>
        </p:txBody>
      </p:sp>
      <p:pic>
        <p:nvPicPr>
          <p:cNvPr id="1027" name="Picture 3" descr="C:\Users\Norman\Pictures\maxresdefault.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0" y="1200150"/>
            <a:ext cx="9144000" cy="5657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62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9" y="586013"/>
            <a:ext cx="3833706" cy="6705600"/>
          </a:xfrm>
        </p:spPr>
        <p:txBody>
          <a:bodyPr>
            <a:noAutofit/>
          </a:bodyPr>
          <a:lstStyle/>
          <a:p>
            <a:pPr marL="0" indent="0" algn="ctr">
              <a:spcBef>
                <a:spcPts val="0"/>
              </a:spcBef>
              <a:buNone/>
            </a:pPr>
            <a:r>
              <a:rPr lang="en-US" sz="4000" dirty="0"/>
              <a:t>But Jesus did not let the people crown Him as king- instead, He sent His disciples away in a boat, while He went alone up on a mountain to pray </a:t>
            </a:r>
          </a:p>
        </p:txBody>
      </p:sp>
      <p:pic>
        <p:nvPicPr>
          <p:cNvPr id="3074" name="Picture 2" descr="C:\Users\Norman\Pictures\lmlas0003.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3833706" y="571499"/>
            <a:ext cx="5310294" cy="5715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49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orman\Pictures\dark-storm.bmp"/>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0" y="0"/>
            <a:ext cx="9144000" cy="69246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74638"/>
            <a:ext cx="9144000" cy="1554162"/>
          </a:xfrm>
        </p:spPr>
        <p:txBody>
          <a:bodyPr>
            <a:normAutofit fontScale="90000"/>
          </a:bodyPr>
          <a:lstStyle/>
          <a:p>
            <a:r>
              <a:rPr lang="en-US" sz="4200" b="1" dirty="0">
                <a:solidFill>
                  <a:schemeClr val="bg1"/>
                </a:solidFill>
                <a:effectLst>
                  <a:outerShdw blurRad="38100" dist="38100" dir="2700000" algn="tl">
                    <a:srgbClr val="000000">
                      <a:alpha val="43137"/>
                    </a:srgbClr>
                  </a:outerShdw>
                </a:effectLst>
              </a:rPr>
              <a:t>Jesus Sent His disciples away from the blessing and “revival” –into a dark storm!</a:t>
            </a:r>
          </a:p>
        </p:txBody>
      </p:sp>
      <p:sp>
        <p:nvSpPr>
          <p:cNvPr id="3" name="Content Placeholder 2"/>
          <p:cNvSpPr>
            <a:spLocks noGrp="1"/>
          </p:cNvSpPr>
          <p:nvPr>
            <p:ph idx="1"/>
          </p:nvPr>
        </p:nvSpPr>
        <p:spPr>
          <a:xfrm>
            <a:off x="-76200" y="3551237"/>
            <a:ext cx="9372600" cy="3459163"/>
          </a:xfrm>
        </p:spPr>
        <p:txBody>
          <a:bodyPr/>
          <a:lstStyle/>
          <a:p>
            <a:pPr marL="0" indent="0" algn="ctr">
              <a:buNone/>
            </a:pPr>
            <a:r>
              <a:rPr lang="en-US" sz="4800" b="1" dirty="0">
                <a:solidFill>
                  <a:schemeClr val="bg1"/>
                </a:solidFill>
                <a:effectLst>
                  <a:outerShdw blurRad="38100" dist="38100" dir="2700000" algn="tl">
                    <a:srgbClr val="000000">
                      <a:alpha val="43137"/>
                    </a:srgbClr>
                  </a:outerShdw>
                </a:effectLst>
              </a:rPr>
              <a:t>Sometimes the Lord sends us into darkness and storms, and Christ does not seem to be with us!</a:t>
            </a:r>
          </a:p>
        </p:txBody>
      </p:sp>
    </p:spTree>
    <p:extLst>
      <p:ext uri="{BB962C8B-B14F-4D97-AF65-F5344CB8AC3E}">
        <p14:creationId xmlns:p14="http://schemas.microsoft.com/office/powerpoint/2010/main" val="3183846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fontScale="90000"/>
          </a:bodyPr>
          <a:lstStyle/>
          <a:p>
            <a:r>
              <a:rPr lang="en-US" dirty="0"/>
              <a:t>But Jesus was up on the mountain praying for them- and by the Spirit, “He saw </a:t>
            </a:r>
            <a:br>
              <a:rPr lang="en-US" dirty="0"/>
            </a:br>
            <a:r>
              <a:rPr lang="en-US" dirty="0"/>
              <a:t>them straining at rowing” –Mk 6:48</a:t>
            </a:r>
          </a:p>
        </p:txBody>
      </p:sp>
      <p:sp>
        <p:nvSpPr>
          <p:cNvPr id="4" name="TextBox 3"/>
          <p:cNvSpPr txBox="1"/>
          <p:nvPr/>
        </p:nvSpPr>
        <p:spPr>
          <a:xfrm>
            <a:off x="304800" y="2773501"/>
            <a:ext cx="4191000" cy="3785652"/>
          </a:xfrm>
          <a:prstGeom prst="rect">
            <a:avLst/>
          </a:prstGeom>
          <a:noFill/>
        </p:spPr>
        <p:txBody>
          <a:bodyPr wrap="square" rtlCol="0">
            <a:spAutoFit/>
          </a:bodyPr>
          <a:lstStyle/>
          <a:p>
            <a:pPr algn="ctr"/>
            <a:r>
              <a:rPr lang="en-US" sz="4000" dirty="0"/>
              <a:t>If we feel alone in a dark storm, Jesus is in heaven where He is watching us and praying for us, Heb.7:25</a:t>
            </a:r>
          </a:p>
        </p:txBody>
      </p:sp>
      <p:pic>
        <p:nvPicPr>
          <p:cNvPr id="6" name="Picture 2" descr="C:\Users\Norman\Pictures\lmlas0003.jpg">
            <a:extLst>
              <a:ext uri="{FF2B5EF4-FFF2-40B4-BE49-F238E27FC236}">
                <a16:creationId xmlns:a16="http://schemas.microsoft.com/office/drawing/2014/main" id="{06F38FB7-6BDF-4E02-A319-98C192A1DF37}"/>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4552950" y="1935570"/>
            <a:ext cx="4495798" cy="48384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402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185738"/>
            <a:ext cx="9143999" cy="723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US" b="1" dirty="0">
                <a:solidFill>
                  <a:schemeClr val="bg1"/>
                </a:solidFill>
                <a:effectLst>
                  <a:outerShdw blurRad="38100" dist="38100" dir="2700000" algn="tl">
                    <a:srgbClr val="000000">
                      <a:alpha val="43137"/>
                    </a:srgbClr>
                  </a:outerShdw>
                </a:effectLst>
              </a:rPr>
              <a:t>God has purposes for sending us into darkness and storms!</a:t>
            </a:r>
          </a:p>
        </p:txBody>
      </p:sp>
      <p:sp>
        <p:nvSpPr>
          <p:cNvPr id="3" name="Content Placeholder 2"/>
          <p:cNvSpPr>
            <a:spLocks noGrp="1"/>
          </p:cNvSpPr>
          <p:nvPr>
            <p:ph idx="1"/>
          </p:nvPr>
        </p:nvSpPr>
        <p:spPr>
          <a:xfrm>
            <a:off x="1" y="1981200"/>
            <a:ext cx="9296399" cy="5029200"/>
          </a:xfrm>
        </p:spPr>
        <p:txBody>
          <a:bodyPr>
            <a:normAutofit fontScale="92500" lnSpcReduction="20000"/>
          </a:bodyPr>
          <a:lstStyle/>
          <a:p>
            <a:pPr marL="0" indent="0" algn="ctr">
              <a:buNone/>
            </a:pPr>
            <a:r>
              <a:rPr lang="en-US" sz="5800" b="1" dirty="0">
                <a:solidFill>
                  <a:schemeClr val="bg1"/>
                </a:solidFill>
                <a:effectLst>
                  <a:outerShdw blurRad="38100" dist="38100" dir="2700000" algn="tl">
                    <a:srgbClr val="000000">
                      <a:alpha val="43137"/>
                    </a:srgbClr>
                  </a:outerShdw>
                </a:effectLst>
              </a:rPr>
              <a:t>PURPOSE # 1- TO TEACH US </a:t>
            </a:r>
          </a:p>
          <a:p>
            <a:pPr marL="0" indent="0" algn="ctr">
              <a:buNone/>
            </a:pPr>
            <a:r>
              <a:rPr lang="en-US" sz="5800" b="1" dirty="0">
                <a:solidFill>
                  <a:schemeClr val="bg1"/>
                </a:solidFill>
                <a:effectLst>
                  <a:outerShdw blurRad="38100" dist="38100" dir="2700000" algn="tl">
                    <a:srgbClr val="000000">
                      <a:alpha val="43137"/>
                    </a:srgbClr>
                  </a:outerShdw>
                </a:effectLst>
              </a:rPr>
              <a:t>TO TRUST &amp; OBEY</a:t>
            </a:r>
          </a:p>
          <a:p>
            <a:pPr marL="0" indent="0">
              <a:buNone/>
            </a:pPr>
            <a:endParaRPr lang="en-US" sz="2800" b="1" dirty="0">
              <a:solidFill>
                <a:schemeClr val="bg1"/>
              </a:solidFill>
              <a:effectLst>
                <a:outerShdw blurRad="38100" dist="38100" dir="2700000" algn="tl">
                  <a:srgbClr val="000000">
                    <a:alpha val="43137"/>
                  </a:srgbClr>
                </a:outerShdw>
              </a:effectLst>
            </a:endParaRPr>
          </a:p>
          <a:p>
            <a:pPr marL="0" indent="0" algn="ctr">
              <a:buNone/>
            </a:pPr>
            <a:r>
              <a:rPr lang="en-US" sz="4000" b="1" dirty="0">
                <a:solidFill>
                  <a:schemeClr val="bg1"/>
                </a:solidFill>
                <a:effectLst>
                  <a:outerShdw blurRad="38100" dist="38100" dir="2700000" algn="tl">
                    <a:srgbClr val="000000">
                      <a:alpha val="43137"/>
                    </a:srgbClr>
                  </a:outerShdw>
                </a:effectLst>
              </a:rPr>
              <a:t>“Who among you fears the Lord? </a:t>
            </a:r>
          </a:p>
          <a:p>
            <a:pPr marL="0" indent="0" algn="ctr">
              <a:buNone/>
            </a:pPr>
            <a:r>
              <a:rPr lang="en-US" sz="4000" b="1" dirty="0">
                <a:solidFill>
                  <a:schemeClr val="bg1"/>
                </a:solidFill>
                <a:effectLst>
                  <a:outerShdw blurRad="38100" dist="38100" dir="2700000" algn="tl">
                    <a:srgbClr val="000000">
                      <a:alpha val="43137"/>
                    </a:srgbClr>
                  </a:outerShdw>
                </a:effectLst>
              </a:rPr>
              <a:t>Who obeys the voice of His Servant? </a:t>
            </a:r>
          </a:p>
          <a:p>
            <a:pPr marL="0" indent="0" algn="ctr">
              <a:buNone/>
            </a:pPr>
            <a:r>
              <a:rPr lang="en-US" sz="4000" b="1" dirty="0">
                <a:solidFill>
                  <a:schemeClr val="bg1"/>
                </a:solidFill>
                <a:effectLst>
                  <a:outerShdw blurRad="38100" dist="38100" dir="2700000" algn="tl">
                    <a:srgbClr val="000000">
                      <a:alpha val="43137"/>
                    </a:srgbClr>
                  </a:outerShdw>
                </a:effectLst>
              </a:rPr>
              <a:t>Who walks in darkness and has no light? </a:t>
            </a:r>
          </a:p>
          <a:p>
            <a:pPr marL="0" indent="0" algn="ctr">
              <a:buNone/>
            </a:pPr>
            <a:r>
              <a:rPr lang="en-US" sz="4000" b="1" dirty="0">
                <a:solidFill>
                  <a:schemeClr val="bg1"/>
                </a:solidFill>
                <a:effectLst>
                  <a:outerShdw blurRad="38100" dist="38100" dir="2700000" algn="tl">
                    <a:srgbClr val="000000">
                      <a:alpha val="43137"/>
                    </a:srgbClr>
                  </a:outerShdw>
                </a:effectLst>
              </a:rPr>
              <a:t>Let him trust in the name of the Lord </a:t>
            </a:r>
          </a:p>
          <a:p>
            <a:pPr marL="0" indent="0" algn="ctr">
              <a:buNone/>
            </a:pPr>
            <a:r>
              <a:rPr lang="en-US" sz="4000" b="1" dirty="0">
                <a:solidFill>
                  <a:schemeClr val="bg1"/>
                </a:solidFill>
                <a:effectLst>
                  <a:outerShdw blurRad="38100" dist="38100" dir="2700000" algn="tl">
                    <a:srgbClr val="000000">
                      <a:alpha val="43137"/>
                    </a:srgbClr>
                  </a:outerShdw>
                </a:effectLst>
              </a:rPr>
              <a:t>and rely upon His God”  –Is.50:10 </a:t>
            </a:r>
          </a:p>
        </p:txBody>
      </p:sp>
    </p:spTree>
    <p:extLst>
      <p:ext uri="{BB962C8B-B14F-4D97-AF65-F5344CB8AC3E}">
        <p14:creationId xmlns:p14="http://schemas.microsoft.com/office/powerpoint/2010/main" val="4182222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PURPOSE # 2- TO BEGIN </a:t>
            </a:r>
            <a:br>
              <a:rPr lang="en-US" sz="5400" dirty="0"/>
            </a:br>
            <a:r>
              <a:rPr lang="en-US" sz="5400" dirty="0"/>
              <a:t>A NEW DAY FOR OUR LIVES</a:t>
            </a:r>
          </a:p>
        </p:txBody>
      </p:sp>
      <p:sp>
        <p:nvSpPr>
          <p:cNvPr id="3" name="Content Placeholder 2"/>
          <p:cNvSpPr>
            <a:spLocks noGrp="1"/>
          </p:cNvSpPr>
          <p:nvPr>
            <p:ph idx="1"/>
          </p:nvPr>
        </p:nvSpPr>
        <p:spPr>
          <a:xfrm>
            <a:off x="152400" y="3352800"/>
            <a:ext cx="8839200" cy="3581400"/>
          </a:xfrm>
        </p:spPr>
        <p:txBody>
          <a:bodyPr>
            <a:normAutofit fontScale="625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6500" dirty="0"/>
              <a:t>“So the evening and the morning were the first day… were the second day… were the third day…” Gen. 1:5, 8, &amp; 13</a:t>
            </a:r>
          </a:p>
        </p:txBody>
      </p:sp>
      <p:sp>
        <p:nvSpPr>
          <p:cNvPr id="4" name="Rectangle 3"/>
          <p:cNvSpPr/>
          <p:nvPr/>
        </p:nvSpPr>
        <p:spPr>
          <a:xfrm>
            <a:off x="457200" y="1844040"/>
            <a:ext cx="8229600" cy="3261360"/>
          </a:xfrm>
          <a:prstGeom prst="rect">
            <a:avLst/>
          </a:prstGeom>
          <a:solidFill>
            <a:srgbClr val="FFFF66"/>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457200" y="1828800"/>
            <a:ext cx="8229600" cy="32766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02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endParaRPr lang="en-US" dirty="0">
              <a:solidFill>
                <a:schemeClr val="bg1"/>
              </a:solidFill>
            </a:endParaRPr>
          </a:p>
        </p:txBody>
      </p:sp>
      <p:pic>
        <p:nvPicPr>
          <p:cNvPr id="7170" name="Picture 2" descr="C:\Users\Norman\Pictures\emeralds11-2.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46037"/>
            <a:ext cx="9144000" cy="6811963"/>
          </a:xfrm>
        </p:spPr>
        <p:txBody>
          <a:bodyPr>
            <a:normAutofit lnSpcReduction="10000"/>
          </a:bodyPr>
          <a:lstStyle/>
          <a:p>
            <a:pPr marL="0" indent="0" algn="ctr">
              <a:buNone/>
            </a:pPr>
            <a:r>
              <a:rPr lang="en-US" sz="4400" b="1" dirty="0">
                <a:solidFill>
                  <a:schemeClr val="bg1"/>
                </a:solidFill>
                <a:effectLst>
                  <a:outerShdw blurRad="38100" dist="38100" dir="2700000" algn="tl">
                    <a:srgbClr val="000000">
                      <a:alpha val="43137"/>
                    </a:srgbClr>
                  </a:outerShdw>
                </a:effectLst>
              </a:rPr>
              <a:t>PURPOSE # 3- TO GIVE US THE </a:t>
            </a:r>
          </a:p>
          <a:p>
            <a:pPr marL="0" indent="0" algn="ctr">
              <a:buNone/>
            </a:pPr>
            <a:r>
              <a:rPr lang="en-US" sz="4400" b="1" dirty="0">
                <a:solidFill>
                  <a:schemeClr val="bg1"/>
                </a:solidFill>
                <a:effectLst>
                  <a:outerShdw blurRad="38100" dist="38100" dir="2700000" algn="tl">
                    <a:srgbClr val="000000">
                      <a:alpha val="43137"/>
                    </a:srgbClr>
                  </a:outerShdw>
                </a:effectLst>
              </a:rPr>
              <a:t>TREASURES OF DARKNESS </a:t>
            </a:r>
          </a:p>
          <a:p>
            <a:pPr marL="0" indent="0" algn="ctr">
              <a:buNone/>
            </a:pPr>
            <a:endParaRPr lang="en-US" sz="3600" b="1" dirty="0">
              <a:solidFill>
                <a:schemeClr val="bg1"/>
              </a:solidFill>
              <a:effectLst>
                <a:outerShdw blurRad="38100" dist="38100" dir="2700000" algn="tl">
                  <a:srgbClr val="000000">
                    <a:alpha val="43137"/>
                  </a:srgbClr>
                </a:outerShdw>
              </a:effectLst>
            </a:endParaRPr>
          </a:p>
          <a:p>
            <a:pPr marL="0" indent="0" algn="ctr">
              <a:buNone/>
            </a:pPr>
            <a:endParaRPr lang="en-US" sz="3600" b="1" dirty="0">
              <a:solidFill>
                <a:schemeClr val="bg1"/>
              </a:solidFill>
              <a:effectLst>
                <a:outerShdw blurRad="38100" dist="38100" dir="2700000" algn="tl">
                  <a:srgbClr val="000000">
                    <a:alpha val="43137"/>
                  </a:srgbClr>
                </a:outerShdw>
              </a:effectLst>
            </a:endParaRPr>
          </a:p>
          <a:p>
            <a:pPr marL="0" indent="0" algn="ctr">
              <a:buNone/>
            </a:pPr>
            <a:endParaRPr lang="en-US" sz="3600" b="1" dirty="0">
              <a:solidFill>
                <a:schemeClr val="bg1"/>
              </a:solidFill>
              <a:effectLst>
                <a:outerShdw blurRad="38100" dist="38100" dir="2700000" algn="tl">
                  <a:srgbClr val="000000">
                    <a:alpha val="43137"/>
                  </a:srgbClr>
                </a:outerShdw>
              </a:effectLst>
            </a:endParaRPr>
          </a:p>
          <a:p>
            <a:pPr marL="0" indent="0" algn="ctr">
              <a:buNone/>
            </a:pPr>
            <a:endParaRPr lang="en-US" sz="3600" b="1" dirty="0">
              <a:solidFill>
                <a:schemeClr val="bg1"/>
              </a:solidFill>
              <a:effectLst>
                <a:outerShdw blurRad="38100" dist="38100" dir="2700000" algn="tl">
                  <a:srgbClr val="000000">
                    <a:alpha val="43137"/>
                  </a:srgbClr>
                </a:outerShdw>
              </a:effectLst>
            </a:endParaRPr>
          </a:p>
          <a:p>
            <a:pPr marL="0" indent="0" algn="ctr">
              <a:buNone/>
            </a:pPr>
            <a:endParaRPr lang="en-US" sz="3600" b="1" dirty="0">
              <a:solidFill>
                <a:schemeClr val="bg1"/>
              </a:solidFill>
              <a:effectLst>
                <a:outerShdw blurRad="38100" dist="38100" dir="2700000" algn="tl">
                  <a:srgbClr val="000000">
                    <a:alpha val="43137"/>
                  </a:srgbClr>
                </a:outerShdw>
              </a:effectLst>
            </a:endParaRPr>
          </a:p>
          <a:p>
            <a:pPr marL="0" indent="0" algn="ctr">
              <a:buNone/>
            </a:pPr>
            <a:endParaRPr lang="en-US" sz="3600" b="1" dirty="0">
              <a:solidFill>
                <a:schemeClr val="bg1"/>
              </a:solidFill>
              <a:effectLst>
                <a:outerShdw blurRad="38100" dist="38100" dir="2700000" algn="tl">
                  <a:srgbClr val="000000">
                    <a:alpha val="43137"/>
                  </a:srgbClr>
                </a:outerShdw>
              </a:effectLst>
            </a:endParaRPr>
          </a:p>
          <a:p>
            <a:pPr marL="0" indent="0" algn="ctr">
              <a:buNone/>
            </a:pPr>
            <a:br>
              <a:rPr lang="en-US" sz="3600" b="1" dirty="0">
                <a:solidFill>
                  <a:schemeClr val="bg1"/>
                </a:solidFill>
                <a:effectLst>
                  <a:outerShdw blurRad="38100" dist="38100" dir="2700000" algn="tl">
                    <a:srgbClr val="000000">
                      <a:alpha val="43137"/>
                    </a:srgbClr>
                  </a:outerShdw>
                </a:effectLst>
              </a:rPr>
            </a:br>
            <a:r>
              <a:rPr lang="en-US" sz="3600" b="1" dirty="0">
                <a:solidFill>
                  <a:schemeClr val="bg1"/>
                </a:solidFill>
                <a:effectLst>
                  <a:outerShdw blurRad="38100" dist="38100" dir="2700000" algn="tl">
                    <a:srgbClr val="000000">
                      <a:alpha val="43137"/>
                    </a:srgbClr>
                  </a:outerShdw>
                </a:effectLst>
              </a:rPr>
              <a:t>“And I will give you the treasures of darkness, </a:t>
            </a:r>
          </a:p>
          <a:p>
            <a:pPr marL="0" indent="0" algn="ctr">
              <a:buNone/>
            </a:pPr>
            <a:r>
              <a:rPr lang="en-US" sz="3600" b="1" dirty="0">
                <a:solidFill>
                  <a:schemeClr val="bg1"/>
                </a:solidFill>
                <a:effectLst>
                  <a:outerShdw blurRad="38100" dist="38100" dir="2700000" algn="tl">
                    <a:srgbClr val="000000">
                      <a:alpha val="43137"/>
                    </a:srgbClr>
                  </a:outerShdw>
                </a:effectLst>
              </a:rPr>
              <a:t>and hidden riches of secret places” – Is.45:3</a:t>
            </a:r>
          </a:p>
        </p:txBody>
      </p:sp>
    </p:spTree>
    <p:extLst>
      <p:ext uri="{BB962C8B-B14F-4D97-AF65-F5344CB8AC3E}">
        <p14:creationId xmlns:p14="http://schemas.microsoft.com/office/powerpoint/2010/main" val="1220978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46238"/>
            <a:ext cx="3733800" cy="3306762"/>
          </a:xfrm>
        </p:spPr>
        <p:txBody>
          <a:bodyPr>
            <a:normAutofit fontScale="90000"/>
          </a:bodyPr>
          <a:lstStyle/>
          <a:p>
            <a:r>
              <a:rPr lang="en-US" b="1" dirty="0"/>
              <a:t>All the world has heard the story of the 33 miners in Chile who were trapped underground in 2010 for more than two months</a:t>
            </a:r>
          </a:p>
        </p:txBody>
      </p:sp>
      <p:pic>
        <p:nvPicPr>
          <p:cNvPr id="3074" name="Picture 2" descr="C:\Users\Norman\Pictures\mine collapse.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3820418" y="0"/>
            <a:ext cx="5323582"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TotalTime>
  <Words>508</Words>
  <Application>Microsoft Office PowerPoint</Application>
  <PresentationFormat>On-screen Show (4:3)</PresentationFormat>
  <Paragraphs>45</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Through Dark Storms</vt:lpstr>
      <vt:lpstr>PowerPoint Presentation</vt:lpstr>
      <vt:lpstr>PowerPoint Presentation</vt:lpstr>
      <vt:lpstr>Jesus Sent His disciples away from the blessing and “revival” –into a dark storm!</vt:lpstr>
      <vt:lpstr>But Jesus was up on the mountain praying for them- and by the Spirit, “He saw  them straining at rowing” –Mk 6:48</vt:lpstr>
      <vt:lpstr>God has purposes for sending us into darkness and storms!</vt:lpstr>
      <vt:lpstr>PURPOSE # 2- TO BEGIN  A NEW DAY FOR OUR LIVES</vt:lpstr>
      <vt:lpstr>PowerPoint Presentation</vt:lpstr>
      <vt:lpstr>All the world has heard the story of the 33 miners in Chile who were trapped underground in 2010 for more than two months</vt:lpstr>
      <vt:lpstr>In that dark time they read their Bibles and had two prayer services every day</vt:lpstr>
      <vt:lpstr>They gained many treasures in that dark time</vt:lpstr>
      <vt:lpstr>Paul said that the Lord comforts us in our trials, so that we can give that comfort to others in their time of need</vt:lpstr>
      <vt:lpstr>PowerPoint Presentation</vt:lpstr>
      <vt:lpstr>Through their dark storm, the disciples knew Christ in a greater way!</vt:lpstr>
      <vt:lpstr>As Peter saw Christ in a greater way, his own faith was built up</vt:lpstr>
      <vt:lpstr>Peter learned how important it was to always keep looking  to Jesus!</vt:lpstr>
      <vt:lpstr>PowerPoint Presentation</vt:lpstr>
      <vt:lpstr> In times of darkness and storms, the Lord is able to reveal Himself to us as the LORD of ALL!   “THEN HIS DISCIPLES WORSHIPED HIM, SAYING, ‘TRULY, YOU ARE THE SON OF GOD.’” -MAT.14:33 </vt:lpstr>
      <vt:lpstr>Let us trust the Lord that He will meet with us in times of darkness &amp; storm; and cause us to gain victory over all our difficulties &amp; trials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Through Dark Storms</dc:title>
  <dc:creator>Norman</dc:creator>
  <cp:lastModifiedBy>Keem Corbe</cp:lastModifiedBy>
  <cp:revision>38</cp:revision>
  <dcterms:created xsi:type="dcterms:W3CDTF">2015-10-29T23:26:15Z</dcterms:created>
  <dcterms:modified xsi:type="dcterms:W3CDTF">2020-04-27T06:50:50Z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2688005</vt:lpwstr>
  </property>
  <property fmtid="{D5CDD505-2E9C-101B-9397-08002B2CF9AE}" name="NXPowerLiteSettings" pid="3">
    <vt:lpwstr>C7000400038000</vt:lpwstr>
  </property>
  <property fmtid="{D5CDD505-2E9C-101B-9397-08002B2CF9AE}" name="NXPowerLiteVersion" pid="4">
    <vt:lpwstr>S9.0.1</vt:lpwstr>
  </property>
</Properties>
</file>