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7" r:id="rId2"/>
    <p:sldId id="289" r:id="rId3"/>
    <p:sldId id="290" r:id="rId4"/>
    <p:sldId id="291" r:id="rId5"/>
    <p:sldId id="292" r:id="rId6"/>
    <p:sldId id="294" r:id="rId7"/>
    <p:sldId id="296" r:id="rId8"/>
    <p:sldId id="295" r:id="rId9"/>
    <p:sldId id="297" r:id="rId10"/>
    <p:sldId id="281" r:id="rId11"/>
    <p:sldId id="258" r:id="rId12"/>
    <p:sldId id="259" r:id="rId13"/>
    <p:sldId id="260" r:id="rId14"/>
    <p:sldId id="285" r:id="rId15"/>
    <p:sldId id="262" r:id="rId16"/>
    <p:sldId id="288" r:id="rId17"/>
    <p:sldId id="263" r:id="rId18"/>
    <p:sldId id="264" r:id="rId19"/>
    <p:sldId id="280" r:id="rId20"/>
    <p:sldId id="278" r:id="rId21"/>
    <p:sldId id="265" r:id="rId22"/>
    <p:sldId id="275" r:id="rId23"/>
    <p:sldId id="266" r:id="rId24"/>
    <p:sldId id="298" r:id="rId25"/>
    <p:sldId id="299" r:id="rId26"/>
    <p:sldId id="300" r:id="rId27"/>
    <p:sldId id="303" r:id="rId28"/>
    <p:sldId id="267" r:id="rId29"/>
    <p:sldId id="269" r:id="rId30"/>
    <p:sldId id="270" r:id="rId31"/>
    <p:sldId id="271" r:id="rId32"/>
    <p:sldId id="272" r:id="rId33"/>
    <p:sldId id="287" r:id="rId34"/>
    <p:sldId id="273" r:id="rId35"/>
  </p:sldIdLst>
  <p:sldSz cx="9144000" cy="6858000" type="screen4x3"/>
  <p:notesSz cx="6858000" cy="9144000"/>
  <p:embeddedFontLst>
    <p:embeddedFont>
      <p:font typeface="Franklin Gothic Book" panose="020B0503020102020204" pitchFamily="34" charset="0"/>
      <p:regular r:id="rId36"/>
      <p:italic r:id="rId37"/>
    </p:embeddedFont>
    <p:embeddedFont>
      <p:font typeface="Wingdings 2" panose="05020102010507070707" pitchFamily="18" charset="2"/>
      <p:regular r:id="rId38"/>
    </p:embeddedFont>
  </p:embeddedFont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0000FF"/>
    <a:srgbClr val="3333CC"/>
    <a:srgbClr val="66FF33"/>
    <a:srgbClr val="FFFF99"/>
    <a:srgbClr val="3E1F00"/>
    <a:srgbClr val="582C00"/>
    <a:srgbClr val="321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203" autoAdjust="0"/>
    <p:restoredTop sz="93827" autoAdjust="0"/>
  </p:normalViewPr>
  <p:slideViewPr>
    <p:cSldViewPr>
      <p:cViewPr varScale="1">
        <p:scale>
          <a:sx n="56" d="100"/>
          <a:sy n="56" d="100"/>
        </p:scale>
        <p:origin x="78" y="1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4B058C3D-A902-44F2-8CB7-182260F97636}" type="datetimeFigureOut">
              <a:rPr lang="en-US"/>
              <a:pPr>
                <a:defRPr/>
              </a:pPr>
              <a:t>10/6/2020</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5ABA08DF-95D4-4C9A-B232-E2EFC98C2534}" type="slidenum">
              <a:rPr lang="en-US"/>
              <a:pPr>
                <a:defRPr/>
              </a:pPr>
              <a:t>‹#›</a:t>
            </a:fld>
            <a:endParaRPr lang="en-US"/>
          </a:p>
        </p:txBody>
      </p:sp>
    </p:spTree>
    <p:extLst>
      <p:ext uri="{BB962C8B-B14F-4D97-AF65-F5344CB8AC3E}">
        <p14:creationId xmlns:p14="http://schemas.microsoft.com/office/powerpoint/2010/main" val="41878837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7CE623E-058E-4304-92BC-5528F697A833}" type="datetimeFigureOut">
              <a:rPr lang="en-US"/>
              <a:pPr>
                <a:defRPr/>
              </a:pPr>
              <a:t>10/6/2020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64CF0C-2018-48B9-BD3C-F7CA0DF23A5B}" type="slidenum">
              <a:rPr lang="en-US"/>
              <a:pPr>
                <a:defRPr/>
              </a:pPr>
              <a:t>‹#›</a:t>
            </a:fld>
            <a:endParaRPr lang="en-US"/>
          </a:p>
        </p:txBody>
      </p:sp>
    </p:spTree>
    <p:extLst>
      <p:ext uri="{BB962C8B-B14F-4D97-AF65-F5344CB8AC3E}">
        <p14:creationId xmlns:p14="http://schemas.microsoft.com/office/powerpoint/2010/main" val="10931632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9DAB0A3-6E27-421E-A929-0C9A6D72A4F6}" type="datetimeFigureOut">
              <a:rPr lang="en-US"/>
              <a:pPr>
                <a:defRPr/>
              </a:pPr>
              <a:t>10/6/2020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9F9D0D-0B3F-423B-82FD-18C3D169BFE2}" type="slidenum">
              <a:rPr lang="en-US"/>
              <a:pPr>
                <a:defRPr/>
              </a:pPr>
              <a:t>‹#›</a:t>
            </a:fld>
            <a:endParaRPr lang="en-US"/>
          </a:p>
        </p:txBody>
      </p:sp>
    </p:spTree>
    <p:extLst>
      <p:ext uri="{BB962C8B-B14F-4D97-AF65-F5344CB8AC3E}">
        <p14:creationId xmlns:p14="http://schemas.microsoft.com/office/powerpoint/2010/main" val="36051788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3C7DF52-2ED8-4475-AAAA-409C05093DA3}" type="datetimeFigureOut">
              <a:rPr lang="en-US"/>
              <a:pPr>
                <a:defRPr/>
              </a:pPr>
              <a:t>10/6/2020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B3458AB-3A80-466E-84C9-FC91C12039D6}" type="slidenum">
              <a:rPr lang="en-US"/>
              <a:pPr>
                <a:defRPr/>
              </a:pPr>
              <a:t>‹#›</a:t>
            </a:fld>
            <a:endParaRPr lang="en-US"/>
          </a:p>
        </p:txBody>
      </p:sp>
    </p:spTree>
    <p:extLst>
      <p:ext uri="{BB962C8B-B14F-4D97-AF65-F5344CB8AC3E}">
        <p14:creationId xmlns:p14="http://schemas.microsoft.com/office/powerpoint/2010/main" val="20744875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121B9ED8-19DF-4CDF-8EED-A29DE0F28D62}" type="datetimeFigureOut">
              <a:rPr lang="en-US"/>
              <a:pPr>
                <a:defRPr/>
              </a:pPr>
              <a:t>10/6/2020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682BBF-3785-460A-8482-685E13DED054}" type="slidenum">
              <a:rPr lang="en-US"/>
              <a:pPr>
                <a:defRPr/>
              </a:pPr>
              <a:t>‹#›</a:t>
            </a:fld>
            <a:endParaRPr lang="en-US"/>
          </a:p>
        </p:txBody>
      </p:sp>
    </p:spTree>
    <p:extLst>
      <p:ext uri="{BB962C8B-B14F-4D97-AF65-F5344CB8AC3E}">
        <p14:creationId xmlns:p14="http://schemas.microsoft.com/office/powerpoint/2010/main" val="34857739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41AA1B6-E14B-409A-8CE0-269E67B4BD49}" type="datetimeFigureOut">
              <a:rPr lang="en-US"/>
              <a:pPr>
                <a:defRPr/>
              </a:pPr>
              <a:t>10/6/2020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C36D7A5-564C-4981-B5D8-7D830D0455B8}" type="slidenum">
              <a:rPr lang="en-US"/>
              <a:pPr>
                <a:defRPr/>
              </a:pPr>
              <a:t>‹#›</a:t>
            </a:fld>
            <a:endParaRPr lang="en-US"/>
          </a:p>
        </p:txBody>
      </p:sp>
    </p:spTree>
    <p:extLst>
      <p:ext uri="{BB962C8B-B14F-4D97-AF65-F5344CB8AC3E}">
        <p14:creationId xmlns:p14="http://schemas.microsoft.com/office/powerpoint/2010/main" val="12377687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57342B9-0591-4D54-B287-E025ADFE5B12}" type="datetimeFigureOut">
              <a:rPr lang="en-US"/>
              <a:pPr>
                <a:defRPr/>
              </a:pPr>
              <a:t>10/6/2020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A5D2AEC-8BD9-417F-9147-EB7E10C59112}" type="slidenum">
              <a:rPr lang="en-US"/>
              <a:pPr>
                <a:defRPr/>
              </a:pPr>
              <a:t>‹#›</a:t>
            </a:fld>
            <a:endParaRPr lang="en-US"/>
          </a:p>
        </p:txBody>
      </p:sp>
    </p:spTree>
    <p:extLst>
      <p:ext uri="{BB962C8B-B14F-4D97-AF65-F5344CB8AC3E}">
        <p14:creationId xmlns:p14="http://schemas.microsoft.com/office/powerpoint/2010/main" val="39784629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ED909589-32DD-4482-BE9B-B0ED474CD4B7}" type="datetimeFigureOut">
              <a:rPr lang="en-US"/>
              <a:pPr>
                <a:defRPr/>
              </a:pPr>
              <a:t>10/6/2020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C15D98A-DF0A-49EA-8E7F-EC2F5FDE8B4B}" type="slidenum">
              <a:rPr lang="en-US"/>
              <a:pPr>
                <a:defRPr/>
              </a:pPr>
              <a:t>‹#›</a:t>
            </a:fld>
            <a:endParaRPr lang="en-US"/>
          </a:p>
        </p:txBody>
      </p:sp>
    </p:spTree>
    <p:extLst>
      <p:ext uri="{BB962C8B-B14F-4D97-AF65-F5344CB8AC3E}">
        <p14:creationId xmlns:p14="http://schemas.microsoft.com/office/powerpoint/2010/main" val="6577801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BA2635E-E6BE-4682-8BEF-1AE5F48FB13B}" type="datetimeFigureOut">
              <a:rPr lang="en-US"/>
              <a:pPr>
                <a:defRPr/>
              </a:pPr>
              <a:t>10/6/2020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9AFAC3C-5D4D-4983-9DC3-F6FA2E690F0F}" type="slidenum">
              <a:rPr lang="en-US"/>
              <a:pPr>
                <a:defRPr/>
              </a:pPr>
              <a:t>‹#›</a:t>
            </a:fld>
            <a:endParaRPr lang="en-US"/>
          </a:p>
        </p:txBody>
      </p:sp>
    </p:spTree>
    <p:extLst>
      <p:ext uri="{BB962C8B-B14F-4D97-AF65-F5344CB8AC3E}">
        <p14:creationId xmlns:p14="http://schemas.microsoft.com/office/powerpoint/2010/main" val="41422721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F7FBED0-6424-470F-9CC1-882506C8FB4B}" type="datetimeFigureOut">
              <a:rPr lang="en-US"/>
              <a:pPr>
                <a:defRPr/>
              </a:pPr>
              <a:t>10/6/2020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14357600-F715-4DDF-975D-E37CBAECDD14}" type="slidenum">
              <a:rPr lang="en-US"/>
              <a:pPr>
                <a:defRPr/>
              </a:pPr>
              <a:t>‹#›</a:t>
            </a:fld>
            <a:endParaRPr lang="en-US"/>
          </a:p>
        </p:txBody>
      </p:sp>
    </p:spTree>
    <p:extLst>
      <p:ext uri="{BB962C8B-B14F-4D97-AF65-F5344CB8AC3E}">
        <p14:creationId xmlns:p14="http://schemas.microsoft.com/office/powerpoint/2010/main" val="10349847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879C488-8FDC-4EAD-9D6A-52E324999509}" type="datetimeFigureOut">
              <a:rPr lang="en-US"/>
              <a:pPr>
                <a:defRPr/>
              </a:pPr>
              <a:t>10/6/2020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E459CB-6255-4AF1-ADB3-57859A582C3F}" type="slidenum">
              <a:rPr lang="en-US"/>
              <a:pPr>
                <a:defRPr/>
              </a:pPr>
              <a:t>‹#›</a:t>
            </a:fld>
            <a:endParaRPr lang="en-US"/>
          </a:p>
        </p:txBody>
      </p:sp>
    </p:spTree>
    <p:extLst>
      <p:ext uri="{BB962C8B-B14F-4D97-AF65-F5344CB8AC3E}">
        <p14:creationId xmlns:p14="http://schemas.microsoft.com/office/powerpoint/2010/main" val="23106998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21900">
                <a:alpha val="79000"/>
              </a:srgbClr>
            </a:gs>
            <a:gs pos="100000">
              <a:schemeClr val="bg2">
                <a:shade val="35000"/>
                <a:satMod val="15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sz="1800">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sz="1800">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0615398D-2D7C-475D-8312-002F4BCEAB37}" type="datetimeFigureOut">
              <a:rPr lang="en-US"/>
              <a:pPr>
                <a:defRPr/>
              </a:pPr>
              <a:t>10/6/2020</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FFABD963-2037-4943-AB1B-A00A4F270B9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fade/>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969696"/>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80808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ccfootballphotos.com/2007/70929ncsulouisville/image023.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76200" y="457200"/>
            <a:ext cx="8915400" cy="5908675"/>
          </a:xfrm>
          <a:prstGeom prst="rect">
            <a:avLst/>
          </a:prstGeom>
          <a:noFill/>
          <a:ln w="9525">
            <a:noFill/>
            <a:miter lim="800000"/>
            <a:headEnd/>
            <a:tailEnd/>
          </a:ln>
        </p:spPr>
        <p:txBody>
          <a:bodyPr>
            <a:spAutoFit/>
          </a:bodyPr>
          <a:lstStyle/>
          <a:p>
            <a:pPr>
              <a:tabLst>
                <a:tab pos="457200" algn="l"/>
              </a:tabLst>
              <a:defRPr/>
            </a:pPr>
            <a:r>
              <a:rPr lang="en-US" sz="4000" dirty="0">
                <a:solidFill>
                  <a:srgbClr val="FFFF99"/>
                </a:solidFill>
              </a:rPr>
              <a:t>In the Old Testament there were two generations that brought God’s people into fulfilling God’s plans:</a:t>
            </a:r>
          </a:p>
          <a:p>
            <a:pPr marL="457200" indent="-457200">
              <a:defRPr/>
            </a:pPr>
            <a:endParaRPr lang="en-US" sz="900" dirty="0"/>
          </a:p>
          <a:p>
            <a:pPr marL="457200" indent="-457200">
              <a:buFontTx/>
              <a:buChar char="-"/>
              <a:defRPr/>
            </a:pPr>
            <a:r>
              <a:rPr lang="en-US" sz="4000" cap="small" dirty="0"/>
              <a:t>The Moses Generation- </a:t>
            </a:r>
            <a:r>
              <a:rPr lang="en-US" sz="4000" b="1" u="sng" dirty="0">
                <a:solidFill>
                  <a:srgbClr val="FF9933"/>
                </a:solidFill>
              </a:rPr>
              <a:t>started</a:t>
            </a:r>
            <a:r>
              <a:rPr lang="en-US" sz="4000" b="1" dirty="0">
                <a:solidFill>
                  <a:srgbClr val="FF9933"/>
                </a:solidFill>
              </a:rPr>
              <a:t> </a:t>
            </a:r>
            <a:r>
              <a:rPr lang="en-US" sz="4000" dirty="0"/>
              <a:t>God’s plans, by saving God’s people out of Egypt’s slavery</a:t>
            </a:r>
          </a:p>
          <a:p>
            <a:pPr marL="457200" indent="-457200">
              <a:buFontTx/>
              <a:buChar char="-"/>
              <a:defRPr/>
            </a:pPr>
            <a:endParaRPr lang="en-US" sz="900" dirty="0"/>
          </a:p>
          <a:p>
            <a:pPr marL="457200" indent="-457200">
              <a:defRPr/>
            </a:pPr>
            <a:r>
              <a:rPr lang="en-US" sz="4000" dirty="0"/>
              <a:t>- 	</a:t>
            </a:r>
            <a:r>
              <a:rPr lang="en-US" sz="4000" cap="small" dirty="0"/>
              <a:t>The Joshua Generation- </a:t>
            </a:r>
            <a:r>
              <a:rPr lang="en-US" sz="3700" b="1" u="sng" dirty="0">
                <a:solidFill>
                  <a:srgbClr val="FF9900"/>
                </a:solidFill>
              </a:rPr>
              <a:t>completed</a:t>
            </a:r>
            <a:r>
              <a:rPr lang="en-US" sz="4000" dirty="0"/>
              <a:t> God’s plans, by entering and conquering the Promised Land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animEffect transition="in" filter="fade">
                                      <p:cBhvr>
                                        <p:cTn id="7" dur="1000"/>
                                        <p:tgtEl>
                                          <p:spTgt spid="819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xEl>
                                              <p:pRg st="4" end="4"/>
                                            </p:txEl>
                                          </p:spTgt>
                                        </p:tgtEl>
                                        <p:attrNameLst>
                                          <p:attrName>style.visibility</p:attrName>
                                        </p:attrNameLst>
                                      </p:cBhvr>
                                      <p:to>
                                        <p:strVal val="visible"/>
                                      </p:to>
                                    </p:set>
                                    <p:animEffect transition="in" filter="fade">
                                      <p:cBhvr>
                                        <p:cTn id="12" dur="2000"/>
                                        <p:tgtEl>
                                          <p:spTgt spid="8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p:cNvSpPr>
          <p:nvPr>
            <p:ph type="body" idx="4294967295"/>
          </p:nvPr>
        </p:nvSpPr>
        <p:spPr>
          <a:xfrm>
            <a:off x="-152400" y="228600"/>
            <a:ext cx="9296400" cy="6126163"/>
          </a:xfrm>
        </p:spPr>
        <p:txBody>
          <a:bodyPr/>
          <a:lstStyle/>
          <a:p>
            <a:pPr algn="ctr" eaLnBrk="1" hangingPunct="1">
              <a:spcBef>
                <a:spcPct val="0"/>
              </a:spcBef>
              <a:buClrTx/>
              <a:buSzTx/>
              <a:buFontTx/>
              <a:buNone/>
              <a:defRPr/>
            </a:pPr>
            <a:r>
              <a:rPr lang="en-US" sz="4000" dirty="0"/>
              <a:t>Jesus said “this generation” –the generation that would again see Jerusalem ruled over by the Jews- would see the fulfillment of His 2nd Coming. Those born in 1967 and after are the Joshua Generation! </a:t>
            </a:r>
          </a:p>
          <a:p>
            <a:pPr algn="ctr" eaLnBrk="1" hangingPunct="1">
              <a:spcBef>
                <a:spcPct val="0"/>
              </a:spcBef>
              <a:buClrTx/>
              <a:buSzTx/>
              <a:buFontTx/>
              <a:buNone/>
              <a:defRPr/>
            </a:pPr>
            <a:endParaRPr lang="en-US" sz="4000" dirty="0">
              <a:solidFill>
                <a:srgbClr val="FFFF66"/>
              </a:solidFill>
            </a:endParaRPr>
          </a:p>
          <a:p>
            <a:pPr algn="ctr" eaLnBrk="1" hangingPunct="1">
              <a:spcBef>
                <a:spcPct val="0"/>
              </a:spcBef>
              <a:buClrTx/>
              <a:buSzTx/>
              <a:buFontTx/>
              <a:buNone/>
              <a:defRPr/>
            </a:pPr>
            <a:r>
              <a:rPr lang="en-US" sz="4000" dirty="0">
                <a:solidFill>
                  <a:srgbClr val="FFFF66"/>
                </a:solidFill>
              </a:rPr>
              <a:t> So how can we help prepare the Joshua Generation that will complete the Great Commission of the Church?</a:t>
            </a:r>
          </a:p>
          <a:p>
            <a:pPr>
              <a:defRPr/>
            </a:pP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10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762000"/>
            <a:ext cx="9525000" cy="5324535"/>
          </a:xfrm>
          <a:prstGeom prst="rect">
            <a:avLst/>
          </a:prstGeom>
          <a:noFill/>
        </p:spPr>
        <p:txBody>
          <a:bodyPr>
            <a:spAutoFit/>
          </a:bodyPr>
          <a:lstStyle/>
          <a:p>
            <a:pPr algn="ctr" fontAlgn="auto">
              <a:spcBef>
                <a:spcPts val="0"/>
              </a:spcBef>
              <a:spcAft>
                <a:spcPts val="0"/>
              </a:spcAft>
              <a:defRPr/>
            </a:pPr>
            <a:r>
              <a:rPr lang="en-US" sz="8800" b="1" spc="50" dirty="0">
                <a:ln w="12700" cmpd="sng">
                  <a:solidFill>
                    <a:srgbClr val="FF9933"/>
                  </a:solidFill>
                  <a:prstDash val="solid"/>
                </a:ln>
                <a:solidFill>
                  <a:srgbClr val="FFFF99"/>
                </a:solidFill>
                <a:effectLst>
                  <a:glow rad="53100">
                    <a:schemeClr val="accent6">
                      <a:satMod val="180000"/>
                      <a:alpha val="30000"/>
                    </a:schemeClr>
                  </a:glow>
                </a:effectLst>
                <a:latin typeface="Times New Roman" pitchFamily="18" charset="0"/>
                <a:cs typeface="Times New Roman" pitchFamily="18" charset="0"/>
              </a:rPr>
              <a:t>#1</a:t>
            </a:r>
            <a:endParaRPr lang="en-US" sz="6000" b="1" spc="50" dirty="0">
              <a:ln w="12700" cmpd="sng">
                <a:solidFill>
                  <a:srgbClr val="FF9933"/>
                </a:solidFill>
                <a:prstDash val="solid"/>
              </a:ln>
              <a:solidFill>
                <a:srgbClr val="FFFF99"/>
              </a:solidFill>
              <a:effectLst>
                <a:glow rad="53100">
                  <a:schemeClr val="accent6">
                    <a:satMod val="180000"/>
                    <a:alpha val="30000"/>
                  </a:schemeClr>
                </a:glow>
              </a:effectLst>
              <a:latin typeface="Times New Roman" pitchFamily="18" charset="0"/>
              <a:cs typeface="Times New Roman" pitchFamily="18" charset="0"/>
            </a:endParaRPr>
          </a:p>
          <a:p>
            <a:pPr algn="ctr" fontAlgn="auto">
              <a:spcBef>
                <a:spcPts val="0"/>
              </a:spcBef>
              <a:spcAft>
                <a:spcPts val="0"/>
              </a:spcAft>
              <a:defRPr/>
            </a:pPr>
            <a:r>
              <a:rPr lang="en-US" sz="6600" b="1" cap="small" spc="50" dirty="0">
                <a:ln w="12700" cmpd="sng">
                  <a:solidFill>
                    <a:srgbClr val="FF9933"/>
                  </a:solidFill>
                  <a:prstDash val="solid"/>
                </a:ln>
                <a:solidFill>
                  <a:srgbClr val="FFFF99"/>
                </a:solidFill>
                <a:effectLst>
                  <a:glow rad="53100">
                    <a:schemeClr val="accent6">
                      <a:satMod val="180000"/>
                      <a:alpha val="30000"/>
                    </a:schemeClr>
                  </a:glow>
                </a:effectLst>
                <a:latin typeface="Times New Roman" pitchFamily="18" charset="0"/>
                <a:cs typeface="Times New Roman" pitchFamily="18" charset="0"/>
              </a:rPr>
              <a:t>Renewed Minds </a:t>
            </a:r>
          </a:p>
          <a:p>
            <a:pPr algn="ctr" fontAlgn="auto">
              <a:spcBef>
                <a:spcPts val="0"/>
              </a:spcBef>
              <a:spcAft>
                <a:spcPts val="0"/>
              </a:spcAft>
              <a:defRPr/>
            </a:pPr>
            <a:r>
              <a:rPr lang="en-US" sz="6600" b="1" cap="small" spc="50" dirty="0">
                <a:ln w="12700" cmpd="sng">
                  <a:solidFill>
                    <a:srgbClr val="FF9933"/>
                  </a:solidFill>
                  <a:prstDash val="solid"/>
                </a:ln>
                <a:solidFill>
                  <a:srgbClr val="FFFF99"/>
                </a:solidFill>
                <a:effectLst>
                  <a:glow rad="53100">
                    <a:schemeClr val="accent6">
                      <a:satMod val="180000"/>
                      <a:alpha val="30000"/>
                    </a:schemeClr>
                  </a:glow>
                </a:effectLst>
                <a:latin typeface="Times New Roman" pitchFamily="18" charset="0"/>
                <a:cs typeface="Times New Roman" pitchFamily="18" charset="0"/>
              </a:rPr>
              <a:t>and Hearts of Faith</a:t>
            </a:r>
          </a:p>
          <a:p>
            <a:pPr algn="ctr" fontAlgn="auto">
              <a:spcBef>
                <a:spcPts val="0"/>
              </a:spcBef>
              <a:spcAft>
                <a:spcPts val="0"/>
              </a:spcAft>
              <a:defRPr/>
            </a:pPr>
            <a:r>
              <a:rPr lang="en-US" sz="6000" b="1" spc="50" dirty="0">
                <a:ln w="12700" cmpd="sng">
                  <a:solidFill>
                    <a:srgbClr val="FF9933"/>
                  </a:solidFill>
                  <a:prstDash val="solid"/>
                </a:ln>
                <a:solidFill>
                  <a:srgbClr val="FFFF99"/>
                </a:solidFill>
                <a:effectLst>
                  <a:glow rad="53100">
                    <a:schemeClr val="accent6">
                      <a:satMod val="180000"/>
                      <a:alpha val="30000"/>
                    </a:schemeClr>
                  </a:glow>
                </a:effectLst>
                <a:latin typeface="Times New Roman" pitchFamily="18" charset="0"/>
                <a:cs typeface="Times New Roman" pitchFamily="18" charset="0"/>
              </a:rPr>
              <a:t>Numbers 14:6-9</a:t>
            </a:r>
          </a:p>
          <a:p>
            <a:pPr algn="ctr" fontAlgn="auto">
              <a:spcBef>
                <a:spcPts val="0"/>
              </a:spcBef>
              <a:spcAft>
                <a:spcPts val="0"/>
              </a:spcAft>
              <a:defRPr/>
            </a:pPr>
            <a:endParaRPr lang="en-US" sz="6000" b="1" spc="50" dirty="0">
              <a:ln w="12700" cmpd="sng">
                <a:solidFill>
                  <a:schemeClr val="accent6">
                    <a:satMod val="120000"/>
                    <a:shade val="80000"/>
                  </a:schemeClr>
                </a:solidFill>
                <a:prstDash val="solid"/>
              </a:ln>
              <a:solidFill>
                <a:srgbClr val="FFFF99"/>
              </a:solidFill>
              <a:effectLst>
                <a:glow rad="53100">
                  <a:schemeClr val="accent6">
                    <a:satMod val="180000"/>
                    <a:alpha val="30000"/>
                  </a:schemeClr>
                </a:glow>
              </a:effectLst>
              <a:latin typeface="Times New Roman" pitchFamily="18" charset="0"/>
              <a:cs typeface="Times New Roman" pitchFamily="18"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52400" y="685800"/>
            <a:ext cx="8763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4800" b="1" dirty="0"/>
              <a:t>Of the 12 spies, only Joshua and Caleb believed God would help them conquer the promised Land. All the rest of Moses’ generation died in the wilderness, missing God’s best. </a:t>
            </a:r>
          </a:p>
          <a:p>
            <a:pPr algn="ctr" eaLnBrk="1" hangingPunct="1"/>
            <a:endParaRPr lang="en-US" sz="4800" b="1"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304800" y="1335881"/>
            <a:ext cx="8610600" cy="3693319"/>
          </a:xfrm>
          <a:prstGeom prst="rect">
            <a:avLst/>
          </a:prstGeom>
          <a:noFill/>
          <a:ln w="9525">
            <a:noFill/>
            <a:miter lim="800000"/>
            <a:headEnd/>
            <a:tailEnd/>
          </a:ln>
        </p:spPr>
        <p:txBody>
          <a:bodyPr>
            <a:spAutoFit/>
          </a:bodyPr>
          <a:lstStyle/>
          <a:p>
            <a:pPr algn="ctr">
              <a:defRPr/>
            </a:pPr>
            <a:r>
              <a:rPr lang="en-US" sz="5400" b="1" dirty="0">
                <a:ln>
                  <a:solidFill>
                    <a:srgbClr val="FF9933"/>
                  </a:solidFill>
                </a:ln>
                <a:solidFill>
                  <a:srgbClr val="FFFF99"/>
                </a:solidFill>
              </a:rPr>
              <a:t>Differences between </a:t>
            </a:r>
          </a:p>
          <a:p>
            <a:pPr algn="ctr">
              <a:defRPr/>
            </a:pPr>
            <a:r>
              <a:rPr lang="en-US" sz="5400" b="1" dirty="0">
                <a:ln>
                  <a:solidFill>
                    <a:srgbClr val="FF9933"/>
                  </a:solidFill>
                </a:ln>
                <a:solidFill>
                  <a:srgbClr val="FFFF99"/>
                </a:solidFill>
              </a:rPr>
              <a:t>the </a:t>
            </a:r>
            <a:r>
              <a:rPr lang="en-US" sz="6000" b="1" cap="small" dirty="0">
                <a:ln>
                  <a:solidFill>
                    <a:srgbClr val="FF9933"/>
                  </a:solidFill>
                </a:ln>
                <a:solidFill>
                  <a:srgbClr val="FFFF99"/>
                </a:solidFill>
              </a:rPr>
              <a:t>Moses Generation</a:t>
            </a:r>
          </a:p>
          <a:p>
            <a:pPr algn="ctr">
              <a:defRPr/>
            </a:pPr>
            <a:r>
              <a:rPr lang="en-US" sz="5400" b="1" dirty="0">
                <a:ln>
                  <a:solidFill>
                    <a:srgbClr val="FF9933"/>
                  </a:solidFill>
                </a:ln>
                <a:solidFill>
                  <a:srgbClr val="FFFF99"/>
                </a:solidFill>
                <a:latin typeface="+mn-lt"/>
              </a:rPr>
              <a:t>and </a:t>
            </a:r>
            <a:r>
              <a:rPr lang="en-US" sz="5400" b="1" dirty="0">
                <a:ln>
                  <a:solidFill>
                    <a:srgbClr val="FF9933"/>
                  </a:solidFill>
                </a:ln>
                <a:solidFill>
                  <a:srgbClr val="FFFF99"/>
                </a:solidFill>
              </a:rPr>
              <a:t>the </a:t>
            </a:r>
          </a:p>
          <a:p>
            <a:pPr algn="ctr">
              <a:defRPr/>
            </a:pPr>
            <a:r>
              <a:rPr lang="en-US" sz="6000" b="1" cap="small" dirty="0">
                <a:ln>
                  <a:solidFill>
                    <a:srgbClr val="FF9933"/>
                  </a:solidFill>
                </a:ln>
                <a:solidFill>
                  <a:srgbClr val="FFFF99"/>
                </a:solidFill>
              </a:rPr>
              <a:t>Joshua Generation:</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a:off x="1143001" y="3429000"/>
            <a:ext cx="6858000" cy="3175"/>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sp>
        <p:nvSpPr>
          <p:cNvPr id="19459" name="TextBox 6"/>
          <p:cNvSpPr txBox="1">
            <a:spLocks noChangeArrowheads="1"/>
          </p:cNvSpPr>
          <p:nvPr/>
        </p:nvSpPr>
        <p:spPr bwMode="auto">
          <a:xfrm>
            <a:off x="0" y="152400"/>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3000" b="1">
                <a:solidFill>
                  <a:srgbClr val="FFFF66"/>
                </a:solidFill>
              </a:rPr>
              <a:t>MOSES GENERATION</a:t>
            </a:r>
          </a:p>
        </p:txBody>
      </p:sp>
      <p:sp>
        <p:nvSpPr>
          <p:cNvPr id="19460" name="TextBox 7"/>
          <p:cNvSpPr txBox="1">
            <a:spLocks noChangeArrowheads="1"/>
          </p:cNvSpPr>
          <p:nvPr/>
        </p:nvSpPr>
        <p:spPr bwMode="auto">
          <a:xfrm>
            <a:off x="4572000" y="150813"/>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3000" b="1">
                <a:solidFill>
                  <a:srgbClr val="FF9933"/>
                </a:solidFill>
              </a:rPr>
              <a:t>JOSHUA GENERATION</a:t>
            </a:r>
          </a:p>
        </p:txBody>
      </p:sp>
      <p:sp>
        <p:nvSpPr>
          <p:cNvPr id="9" name="TextBox 8"/>
          <p:cNvSpPr txBox="1"/>
          <p:nvPr/>
        </p:nvSpPr>
        <p:spPr>
          <a:xfrm>
            <a:off x="0" y="762000"/>
            <a:ext cx="4572000" cy="1370013"/>
          </a:xfrm>
          <a:prstGeom prst="rect">
            <a:avLst/>
          </a:prstGeom>
          <a:noFill/>
        </p:spPr>
        <p:txBody>
          <a:bodyPr>
            <a:spAutoFit/>
          </a:bodyPr>
          <a:lstStyle/>
          <a:p>
            <a:pPr algn="ctr">
              <a:defRPr/>
            </a:pPr>
            <a:r>
              <a:rPr lang="en-US" sz="2800" cap="all" dirty="0"/>
              <a:t>Slave mentality</a:t>
            </a:r>
          </a:p>
          <a:p>
            <a:pPr algn="ctr">
              <a:defRPr/>
            </a:pPr>
            <a:r>
              <a:rPr lang="en-US" sz="2800" cap="all" dirty="0"/>
              <a:t>Ex. 14:10-12</a:t>
            </a:r>
          </a:p>
          <a:p>
            <a:pPr algn="ctr">
              <a:defRPr/>
            </a:pPr>
            <a:r>
              <a:rPr lang="en-US" sz="2700" cap="all" dirty="0"/>
              <a:t>(Bondage is security.)</a:t>
            </a:r>
          </a:p>
        </p:txBody>
      </p:sp>
      <p:sp>
        <p:nvSpPr>
          <p:cNvPr id="10" name="TextBox 9"/>
          <p:cNvSpPr txBox="1"/>
          <p:nvPr/>
        </p:nvSpPr>
        <p:spPr>
          <a:xfrm>
            <a:off x="4572000" y="762000"/>
            <a:ext cx="4572000" cy="1384300"/>
          </a:xfrm>
          <a:prstGeom prst="rect">
            <a:avLst/>
          </a:prstGeom>
          <a:noFill/>
        </p:spPr>
        <p:txBody>
          <a:bodyPr>
            <a:spAutoFit/>
          </a:bodyPr>
          <a:lstStyle/>
          <a:p>
            <a:pPr algn="ctr">
              <a:defRPr/>
            </a:pPr>
            <a:r>
              <a:rPr lang="en-US" sz="2800" cap="all" dirty="0"/>
              <a:t>Soldier mentality</a:t>
            </a:r>
          </a:p>
          <a:p>
            <a:pPr algn="ctr">
              <a:defRPr/>
            </a:pPr>
            <a:r>
              <a:rPr lang="en-US" sz="2800" cap="all" dirty="0"/>
              <a:t>Num. 14:609</a:t>
            </a:r>
          </a:p>
          <a:p>
            <a:pPr algn="ctr">
              <a:defRPr/>
            </a:pPr>
            <a:r>
              <a:rPr lang="en-US" sz="2800" cap="all" dirty="0"/>
              <a:t>(Trust and obey!)</a:t>
            </a:r>
          </a:p>
        </p:txBody>
      </p:sp>
      <p:sp>
        <p:nvSpPr>
          <p:cNvPr id="11" name="TextBox 10"/>
          <p:cNvSpPr txBox="1"/>
          <p:nvPr/>
        </p:nvSpPr>
        <p:spPr>
          <a:xfrm>
            <a:off x="0" y="2289175"/>
            <a:ext cx="4572000" cy="954088"/>
          </a:xfrm>
          <a:prstGeom prst="rect">
            <a:avLst/>
          </a:prstGeom>
          <a:noFill/>
        </p:spPr>
        <p:txBody>
          <a:bodyPr>
            <a:spAutoFit/>
          </a:bodyPr>
          <a:lstStyle/>
          <a:p>
            <a:pPr algn="ctr">
              <a:defRPr/>
            </a:pPr>
            <a:r>
              <a:rPr lang="en-US" sz="2800" cap="all" dirty="0"/>
              <a:t>Reactive (worry, fixing problems)</a:t>
            </a:r>
          </a:p>
        </p:txBody>
      </p:sp>
      <p:sp>
        <p:nvSpPr>
          <p:cNvPr id="12" name="TextBox 11"/>
          <p:cNvSpPr txBox="1"/>
          <p:nvPr/>
        </p:nvSpPr>
        <p:spPr>
          <a:xfrm>
            <a:off x="4572000" y="2286000"/>
            <a:ext cx="4572000" cy="954088"/>
          </a:xfrm>
          <a:prstGeom prst="rect">
            <a:avLst/>
          </a:prstGeom>
          <a:noFill/>
        </p:spPr>
        <p:txBody>
          <a:bodyPr>
            <a:spAutoFit/>
          </a:bodyPr>
          <a:lstStyle/>
          <a:p>
            <a:pPr algn="ctr">
              <a:defRPr/>
            </a:pPr>
            <a:r>
              <a:rPr lang="en-US" sz="2800" cap="all" dirty="0"/>
              <a:t>Proactive (faith, forward goals)</a:t>
            </a:r>
          </a:p>
        </p:txBody>
      </p:sp>
      <p:sp>
        <p:nvSpPr>
          <p:cNvPr id="15" name="TextBox 14"/>
          <p:cNvSpPr txBox="1"/>
          <p:nvPr/>
        </p:nvSpPr>
        <p:spPr>
          <a:xfrm>
            <a:off x="0" y="3432175"/>
            <a:ext cx="4572000" cy="1384300"/>
          </a:xfrm>
          <a:prstGeom prst="rect">
            <a:avLst/>
          </a:prstGeom>
          <a:noFill/>
        </p:spPr>
        <p:txBody>
          <a:bodyPr>
            <a:spAutoFit/>
          </a:bodyPr>
          <a:lstStyle/>
          <a:p>
            <a:pPr algn="ctr">
              <a:defRPr/>
            </a:pPr>
            <a:r>
              <a:rPr lang="en-US" sz="2800" cap="all" dirty="0"/>
              <a:t>God parted the waters, israel escaped</a:t>
            </a:r>
          </a:p>
        </p:txBody>
      </p:sp>
      <p:sp>
        <p:nvSpPr>
          <p:cNvPr id="16" name="TextBox 15"/>
          <p:cNvSpPr txBox="1"/>
          <p:nvPr/>
        </p:nvSpPr>
        <p:spPr>
          <a:xfrm>
            <a:off x="4572000" y="3429000"/>
            <a:ext cx="4572000" cy="1384300"/>
          </a:xfrm>
          <a:prstGeom prst="rect">
            <a:avLst/>
          </a:prstGeom>
          <a:noFill/>
        </p:spPr>
        <p:txBody>
          <a:bodyPr>
            <a:spAutoFit/>
          </a:bodyPr>
          <a:lstStyle/>
          <a:p>
            <a:pPr algn="ctr">
              <a:defRPr/>
            </a:pPr>
            <a:r>
              <a:rPr lang="en-US" sz="2800" cap="all" dirty="0"/>
              <a:t>God parted the waters, israel attacked!</a:t>
            </a:r>
          </a:p>
        </p:txBody>
      </p:sp>
      <p:sp>
        <p:nvSpPr>
          <p:cNvPr id="17" name="TextBox 16"/>
          <p:cNvSpPr txBox="1"/>
          <p:nvPr/>
        </p:nvSpPr>
        <p:spPr>
          <a:xfrm>
            <a:off x="0" y="4837113"/>
            <a:ext cx="4572000" cy="954087"/>
          </a:xfrm>
          <a:prstGeom prst="rect">
            <a:avLst/>
          </a:prstGeom>
          <a:noFill/>
        </p:spPr>
        <p:txBody>
          <a:bodyPr>
            <a:spAutoFit/>
          </a:bodyPr>
          <a:lstStyle/>
          <a:p>
            <a:pPr algn="ctr">
              <a:defRPr/>
            </a:pPr>
            <a:r>
              <a:rPr lang="en-US" sz="2800" cap="all" dirty="0"/>
              <a:t>Died in the wilderness</a:t>
            </a:r>
          </a:p>
        </p:txBody>
      </p:sp>
      <p:sp>
        <p:nvSpPr>
          <p:cNvPr id="18" name="TextBox 17"/>
          <p:cNvSpPr txBox="1"/>
          <p:nvPr/>
        </p:nvSpPr>
        <p:spPr>
          <a:xfrm>
            <a:off x="4572000" y="4797425"/>
            <a:ext cx="4572000" cy="954088"/>
          </a:xfrm>
          <a:prstGeom prst="rect">
            <a:avLst/>
          </a:prstGeom>
          <a:noFill/>
        </p:spPr>
        <p:txBody>
          <a:bodyPr>
            <a:spAutoFit/>
          </a:bodyPr>
          <a:lstStyle/>
          <a:p>
            <a:pPr algn="ctr">
              <a:defRPr/>
            </a:pPr>
            <a:r>
              <a:rPr lang="en-US" sz="2800" cap="all" dirty="0"/>
              <a:t>Conquered the promised land</a:t>
            </a:r>
          </a:p>
        </p:txBody>
      </p:sp>
      <p:cxnSp>
        <p:nvCxnSpPr>
          <p:cNvPr id="22" name="Straight Connector 21"/>
          <p:cNvCxnSpPr/>
          <p:nvPr/>
        </p:nvCxnSpPr>
        <p:spPr>
          <a:xfrm>
            <a:off x="0" y="2209800"/>
            <a:ext cx="9144000" cy="15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352800"/>
            <a:ext cx="9144000" cy="15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85800"/>
            <a:ext cx="9144000" cy="15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800600"/>
            <a:ext cx="9144000" cy="15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715000"/>
            <a:ext cx="9144000" cy="15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5830888"/>
            <a:ext cx="4572000" cy="954087"/>
          </a:xfrm>
          <a:prstGeom prst="rect">
            <a:avLst/>
          </a:prstGeom>
          <a:noFill/>
        </p:spPr>
        <p:txBody>
          <a:bodyPr>
            <a:spAutoFit/>
          </a:bodyPr>
          <a:lstStyle/>
          <a:p>
            <a:pPr algn="ctr">
              <a:defRPr/>
            </a:pPr>
            <a:r>
              <a:rPr lang="en-US" sz="2800" cap="all" dirty="0"/>
              <a:t>Fell short of god’s plans,  </a:t>
            </a:r>
            <a:r>
              <a:rPr lang="en-US" sz="2800" cap="all" dirty="0" err="1"/>
              <a:t>heb.</a:t>
            </a:r>
            <a:r>
              <a:rPr lang="en-US" sz="2800" cap="all" dirty="0"/>
              <a:t> 3:16-4:2</a:t>
            </a:r>
          </a:p>
        </p:txBody>
      </p:sp>
      <p:sp>
        <p:nvSpPr>
          <p:cNvPr id="28" name="TextBox 27"/>
          <p:cNvSpPr txBox="1"/>
          <p:nvPr/>
        </p:nvSpPr>
        <p:spPr>
          <a:xfrm>
            <a:off x="4572000" y="6029325"/>
            <a:ext cx="4572000" cy="523875"/>
          </a:xfrm>
          <a:prstGeom prst="rect">
            <a:avLst/>
          </a:prstGeom>
          <a:noFill/>
        </p:spPr>
        <p:txBody>
          <a:bodyPr>
            <a:spAutoFit/>
          </a:bodyPr>
          <a:lstStyle/>
          <a:p>
            <a:pPr algn="ctr">
              <a:defRPr/>
            </a:pPr>
            <a:r>
              <a:rPr lang="en-US" sz="2800" cap="all" dirty="0"/>
              <a:t>Full </a:t>
            </a:r>
            <a:r>
              <a:rPr lang="en-US" sz="2800" cap="all" dirty="0" err="1"/>
              <a:t>overcomers</a:t>
            </a:r>
            <a:endParaRPr lang="en-US" sz="2800" cap="al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par>
                          <p:cTn id="27" fill="hold" nodeType="afterGroup">
                            <p:stCondLst>
                              <p:cond delay="1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par>
                          <p:cTn id="41" fill="hold" nodeType="afterGroup">
                            <p:stCondLst>
                              <p:cond delay="1000"/>
                            </p:stCondLst>
                            <p:childTnLst>
                              <p:par>
                                <p:cTn id="42" presetID="10" presetClass="entr" presetSubtype="0"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childTnLst>
                                </p:cTn>
                              </p:par>
                            </p:childTnLst>
                          </p:cTn>
                        </p:par>
                        <p:par>
                          <p:cTn id="55" fill="hold" nodeType="afterGroup">
                            <p:stCondLst>
                              <p:cond delay="100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P spid="17" grpId="0"/>
      <p:bldP spid="18"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457200" y="757238"/>
            <a:ext cx="82296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6000" dirty="0"/>
              <a:t>God is raising up </a:t>
            </a:r>
          </a:p>
          <a:p>
            <a:pPr algn="ctr" eaLnBrk="1" hangingPunct="1"/>
            <a:r>
              <a:rPr lang="en-US" sz="6000" dirty="0"/>
              <a:t>a </a:t>
            </a:r>
            <a:r>
              <a:rPr lang="en-US" sz="8000" dirty="0">
                <a:solidFill>
                  <a:srgbClr val="FF9933"/>
                </a:solidFill>
              </a:rPr>
              <a:t>faith-filled</a:t>
            </a:r>
            <a:r>
              <a:rPr lang="en-US" sz="4800" dirty="0"/>
              <a:t> </a:t>
            </a:r>
            <a:endParaRPr lang="en-US" sz="6000" dirty="0"/>
          </a:p>
          <a:p>
            <a:pPr algn="ctr" eaLnBrk="1" hangingPunct="1"/>
            <a:r>
              <a:rPr lang="en-US" sz="7200" dirty="0">
                <a:solidFill>
                  <a:srgbClr val="FF9933"/>
                </a:solidFill>
              </a:rPr>
              <a:t>Joshua Generation </a:t>
            </a:r>
          </a:p>
          <a:p>
            <a:pPr algn="ctr" eaLnBrk="1" hangingPunct="1"/>
            <a:r>
              <a:rPr lang="en-US" sz="6000" dirty="0"/>
              <a:t>to complete the </a:t>
            </a:r>
            <a:r>
              <a:rPr lang="en-US" sz="6600" dirty="0"/>
              <a:t>Great Commission</a:t>
            </a:r>
            <a:r>
              <a:rPr lang="en-US" sz="6000" dirty="0"/>
              <a: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287963"/>
          </a:xfrm>
        </p:spPr>
        <p:txBody>
          <a:bodyPr/>
          <a:lstStyle/>
          <a:p>
            <a:pPr marL="36512" indent="0" algn="ctr">
              <a:buNone/>
            </a:pPr>
            <a:r>
              <a:rPr lang="en-US" sz="6000" dirty="0"/>
              <a:t>Our Lord Jesus said, </a:t>
            </a:r>
          </a:p>
          <a:p>
            <a:pPr algn="ctr"/>
            <a:endParaRPr lang="en-US" sz="1600" dirty="0"/>
          </a:p>
          <a:p>
            <a:pPr marL="36512" indent="0" algn="ctr">
              <a:buNone/>
            </a:pPr>
            <a:r>
              <a:rPr lang="en-US" sz="6000" dirty="0"/>
              <a:t>“The kingdom of heaven is taken by violence, and the violent take it by force” –Mt.11:12</a:t>
            </a:r>
          </a:p>
        </p:txBody>
      </p:sp>
    </p:spTree>
    <p:extLst>
      <p:ext uri="{BB962C8B-B14F-4D97-AF65-F5344CB8AC3E}">
        <p14:creationId xmlns:p14="http://schemas.microsoft.com/office/powerpoint/2010/main" val="32086647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 y="228600"/>
            <a:ext cx="8915400" cy="4770537"/>
          </a:xfrm>
          <a:prstGeom prst="rect">
            <a:avLst/>
          </a:prstGeom>
          <a:noFill/>
        </p:spPr>
        <p:txBody>
          <a:bodyPr>
            <a:spAutoFit/>
          </a:bodyPr>
          <a:lstStyle/>
          <a:p>
            <a:pPr algn="ctr" fontAlgn="auto">
              <a:spcBef>
                <a:spcPts val="0"/>
              </a:spcBef>
              <a:spcAft>
                <a:spcPts val="0"/>
              </a:spcAft>
              <a:defRPr/>
            </a:pPr>
            <a:r>
              <a:rPr lang="en-US" sz="8800" b="1" spc="50" dirty="0">
                <a:ln w="12700" cmpd="sng">
                  <a:solidFill>
                    <a:srgbClr val="FF9900"/>
                  </a:solidFill>
                  <a:prstDash val="solid"/>
                </a:ln>
                <a:solidFill>
                  <a:srgbClr val="FFFF66"/>
                </a:solidFill>
                <a:effectLst>
                  <a:glow rad="53100">
                    <a:schemeClr val="accent6">
                      <a:satMod val="180000"/>
                      <a:alpha val="30000"/>
                    </a:schemeClr>
                  </a:glow>
                </a:effectLst>
                <a:latin typeface="Times New Roman" pitchFamily="18" charset="0"/>
                <a:cs typeface="Times New Roman" pitchFamily="18" charset="0"/>
              </a:rPr>
              <a:t>#2. </a:t>
            </a:r>
          </a:p>
          <a:p>
            <a:pPr algn="ctr" fontAlgn="auto">
              <a:spcBef>
                <a:spcPts val="0"/>
              </a:spcBef>
              <a:spcAft>
                <a:spcPts val="0"/>
              </a:spcAft>
              <a:defRPr/>
            </a:pPr>
            <a:r>
              <a:rPr lang="en-US" sz="6600" b="1" cap="small" spc="50" dirty="0">
                <a:ln w="12700" cmpd="sng">
                  <a:solidFill>
                    <a:srgbClr val="FF9900"/>
                  </a:solidFill>
                  <a:prstDash val="solid"/>
                </a:ln>
                <a:solidFill>
                  <a:srgbClr val="FFFF66"/>
                </a:solidFill>
                <a:effectLst>
                  <a:glow rad="53100">
                    <a:schemeClr val="accent6">
                      <a:satMod val="180000"/>
                      <a:alpha val="30000"/>
                    </a:schemeClr>
                  </a:glow>
                </a:effectLst>
                <a:latin typeface="Times New Roman" pitchFamily="18" charset="0"/>
                <a:cs typeface="Times New Roman" pitchFamily="18" charset="0"/>
              </a:rPr>
              <a:t>We Need Direction from God</a:t>
            </a:r>
          </a:p>
          <a:p>
            <a:pPr algn="ctr" fontAlgn="auto">
              <a:spcBef>
                <a:spcPts val="0"/>
              </a:spcBef>
              <a:spcAft>
                <a:spcPts val="0"/>
              </a:spcAft>
              <a:defRPr/>
            </a:pPr>
            <a:r>
              <a:rPr lang="en-US" sz="6000" b="1" spc="50" dirty="0">
                <a:ln w="12700" cmpd="sng">
                  <a:solidFill>
                    <a:srgbClr val="FF9900"/>
                  </a:solidFill>
                  <a:prstDash val="solid"/>
                </a:ln>
                <a:solidFill>
                  <a:srgbClr val="FFFF66"/>
                </a:solidFill>
                <a:effectLst>
                  <a:glow rad="53100">
                    <a:schemeClr val="accent6">
                      <a:satMod val="180000"/>
                      <a:alpha val="30000"/>
                    </a:schemeClr>
                  </a:glow>
                </a:effectLst>
                <a:latin typeface="Times New Roman" pitchFamily="18" charset="0"/>
                <a:cs typeface="Times New Roman" pitchFamily="18" charset="0"/>
              </a:rPr>
              <a:t>Prov.29:18</a:t>
            </a:r>
          </a:p>
          <a:p>
            <a:pPr fontAlgn="auto">
              <a:spcBef>
                <a:spcPts val="0"/>
              </a:spcBef>
              <a:spcAft>
                <a:spcPts val="0"/>
              </a:spcAft>
              <a:defRPr/>
            </a:pPr>
            <a:endParaRPr lang="en-US" sz="1800" dirty="0">
              <a:ln>
                <a:solidFill>
                  <a:srgbClr val="FF9900"/>
                </a:solidFill>
              </a:ln>
              <a:solidFill>
                <a:srgbClr val="FFFF66"/>
              </a:solidFill>
              <a:latin typeface="+mn-lt"/>
              <a:cs typeface="+mn-cs"/>
            </a:endParaRPr>
          </a:p>
        </p:txBody>
      </p:sp>
      <p:sp>
        <p:nvSpPr>
          <p:cNvPr id="22531" name="Text Box 7"/>
          <p:cNvSpPr txBox="1">
            <a:spLocks noChangeArrowheads="1"/>
          </p:cNvSpPr>
          <p:nvPr/>
        </p:nvSpPr>
        <p:spPr bwMode="auto">
          <a:xfrm>
            <a:off x="228600" y="52578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4000" i="1"/>
              <a:t>“Where there is no vision, the people </a:t>
            </a:r>
          </a:p>
          <a:p>
            <a:pPr eaLnBrk="1" hangingPunct="1"/>
            <a:r>
              <a:rPr lang="en-US" sz="4000" i="1"/>
              <a:t>are unrestrained” – Proverbs 28:19</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8" name="Picture 8"/>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0" y="-1"/>
            <a:ext cx="9144000" cy="6858001"/>
          </a:xfrm>
          <a:prstGeom prst="rect">
            <a:avLst/>
          </a:prstGeom>
          <a:noFill/>
          <a:ln w="9525">
            <a:noFill/>
            <a:miter lim="800000"/>
            <a:headEnd/>
            <a:tailEnd/>
          </a:ln>
          <a:effectLst/>
        </p:spPr>
      </p:pic>
      <p:sp>
        <p:nvSpPr>
          <p:cNvPr id="23555" name="TextBox 1"/>
          <p:cNvSpPr txBox="1">
            <a:spLocks noChangeArrowheads="1"/>
          </p:cNvSpPr>
          <p:nvPr/>
        </p:nvSpPr>
        <p:spPr bwMode="auto">
          <a:xfrm>
            <a:off x="0" y="4303713"/>
            <a:ext cx="9144000" cy="2554287"/>
          </a:xfrm>
          <a:prstGeom prst="rect">
            <a:avLst/>
          </a:prstGeom>
          <a:solidFill>
            <a:srgbClr val="FFFFFF">
              <a:alpha val="41960"/>
            </a:srgbClr>
          </a:solidFill>
          <a:ln>
            <a:noFill/>
          </a:ln>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4000" b="1" dirty="0">
                <a:solidFill>
                  <a:schemeClr val="bg2"/>
                </a:solidFill>
                <a:effectLst>
                  <a:outerShdw blurRad="38100" dist="38100" dir="2700000" algn="tl">
                    <a:srgbClr val="000000">
                      <a:alpha val="43137"/>
                    </a:srgbClr>
                  </a:outerShdw>
                </a:effectLst>
              </a:rPr>
              <a:t>We need to know what we should be aiming to accomplish in life. Otherwise all our activities can be counterproductive!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endParaRPr lang="en-US"/>
          </a:p>
        </p:txBody>
      </p:sp>
      <p:sp>
        <p:nvSpPr>
          <p:cNvPr id="25603" name="Rectangle 3"/>
          <p:cNvSpPr>
            <a:spLocks noGrp="1"/>
          </p:cNvSpPr>
          <p:nvPr>
            <p:ph type="body" idx="4294967295"/>
          </p:nvPr>
        </p:nvSpPr>
        <p:spPr/>
        <p:txBody>
          <a:bodyPr/>
          <a:lstStyle/>
          <a:p>
            <a:endParaRPr lang="en-US"/>
          </a:p>
        </p:txBody>
      </p:sp>
      <p:pic>
        <p:nvPicPr>
          <p:cNvPr id="25604" name="Picture 5" descr="tn_acc07092904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5668963"/>
          </a:xfrm>
        </p:spPr>
        <p:txBody>
          <a:bodyPr/>
          <a:lstStyle/>
          <a:p>
            <a:pPr marL="36512" indent="0" algn="just">
              <a:buNone/>
            </a:pPr>
            <a:r>
              <a:rPr lang="en-US" sz="3600" dirty="0"/>
              <a:t>During the New Testament Church Age, there will be a final generation that will complete the evangelism of the world and will see the Second Coming of Christ: </a:t>
            </a:r>
          </a:p>
          <a:p>
            <a:pPr marL="36512" indent="0">
              <a:buNone/>
            </a:pPr>
            <a:endParaRPr lang="en-US" dirty="0"/>
          </a:p>
          <a:p>
            <a:pPr algn="ctr" eaLnBrk="1" hangingPunct="1">
              <a:spcBef>
                <a:spcPct val="0"/>
              </a:spcBef>
              <a:buClrTx/>
              <a:buSzTx/>
              <a:buFontTx/>
              <a:buNone/>
              <a:defRPr/>
            </a:pPr>
            <a:r>
              <a:rPr lang="en-US" sz="4400" i="1" dirty="0">
                <a:solidFill>
                  <a:srgbClr val="FFFF00"/>
                </a:solidFill>
              </a:rPr>
              <a:t>Jesus said, “This gospel will be preached in all the world for a witness, and then the end will come.” –</a:t>
            </a:r>
            <a:r>
              <a:rPr lang="en-US" sz="4400" cap="small" dirty="0">
                <a:solidFill>
                  <a:srgbClr val="FFFF00"/>
                </a:solidFill>
              </a:rPr>
              <a:t>Mat.</a:t>
            </a:r>
            <a:r>
              <a:rPr lang="en-US" sz="4400" dirty="0">
                <a:solidFill>
                  <a:srgbClr val="FFFF00"/>
                </a:solidFill>
              </a:rPr>
              <a:t>24:14</a:t>
            </a:r>
          </a:p>
          <a:p>
            <a:pPr marL="36512" indent="0">
              <a:buNone/>
            </a:pPr>
            <a:endParaRPr lang="en-US" dirty="0"/>
          </a:p>
        </p:txBody>
      </p:sp>
    </p:spTree>
    <p:extLst>
      <p:ext uri="{BB962C8B-B14F-4D97-AF65-F5344CB8AC3E}">
        <p14:creationId xmlns:p14="http://schemas.microsoft.com/office/powerpoint/2010/main" val="26872148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p:cNvSpPr>
          <p:nvPr>
            <p:ph type="body" idx="4294967295"/>
          </p:nvPr>
        </p:nvSpPr>
        <p:spPr>
          <a:xfrm>
            <a:off x="228600" y="228600"/>
            <a:ext cx="8686800" cy="5745163"/>
          </a:xfrm>
        </p:spPr>
        <p:txBody>
          <a:bodyPr/>
          <a:lstStyle/>
          <a:p>
            <a:pPr marL="457200" indent="-457200">
              <a:spcBef>
                <a:spcPct val="0"/>
              </a:spcBef>
              <a:buClr>
                <a:srgbClr val="FFFF66"/>
              </a:buClr>
              <a:buSzPct val="100000"/>
              <a:buFont typeface="Wingdings" pitchFamily="2" charset="2"/>
              <a:buChar char="§"/>
            </a:pPr>
            <a:r>
              <a:rPr lang="en-US" sz="4400"/>
              <a:t>Saul of Tarsus was going the wrong way in his life, Acts 9:1-4</a:t>
            </a:r>
          </a:p>
          <a:p>
            <a:pPr marL="457200" indent="-457200">
              <a:spcBef>
                <a:spcPct val="0"/>
              </a:spcBef>
              <a:buClr>
                <a:srgbClr val="FFFF66"/>
              </a:buClr>
              <a:buSzPct val="100000"/>
              <a:buFont typeface="Wingdings" pitchFamily="2" charset="2"/>
              <a:buChar char="§"/>
            </a:pPr>
            <a:endParaRPr lang="en-US" sz="2500"/>
          </a:p>
          <a:p>
            <a:pPr marL="457200" indent="-457200">
              <a:spcBef>
                <a:spcPct val="0"/>
              </a:spcBef>
              <a:buClr>
                <a:srgbClr val="FFFF66"/>
              </a:buClr>
              <a:buSzPct val="100000"/>
              <a:buFont typeface="Wingdings" pitchFamily="2" charset="2"/>
              <a:buChar char="§"/>
            </a:pPr>
            <a:r>
              <a:rPr lang="en-US" sz="4400"/>
              <a:t>But he turned and became the Apostle Paul:  Phil.3:13-14, </a:t>
            </a:r>
            <a:r>
              <a:rPr lang="en-US" sz="4400" i="1"/>
              <a:t>“ONE THING I do… I press toward the mark”</a:t>
            </a:r>
          </a:p>
          <a:p>
            <a:pPr marL="457200" indent="-457200">
              <a:spcBef>
                <a:spcPct val="0"/>
              </a:spcBef>
              <a:buClr>
                <a:srgbClr val="FFFF66"/>
              </a:buClr>
              <a:buSzPct val="100000"/>
              <a:buFont typeface="Wingdings" pitchFamily="2" charset="2"/>
              <a:buChar char="§"/>
            </a:pPr>
            <a:endParaRPr lang="en-US" sz="2500"/>
          </a:p>
          <a:p>
            <a:pPr marL="457200" indent="-457200">
              <a:spcBef>
                <a:spcPct val="0"/>
              </a:spcBef>
              <a:buClr>
                <a:srgbClr val="FFFF66"/>
              </a:buClr>
              <a:buSzPct val="100000"/>
              <a:buFont typeface="Wingdings" pitchFamily="2" charset="2"/>
              <a:buChar char="§"/>
            </a:pPr>
            <a:r>
              <a:rPr lang="en-US" sz="4400"/>
              <a:t>A correctly focused life will have purpose and power!</a:t>
            </a:r>
          </a:p>
          <a:p>
            <a:pPr marL="457200" indent="-457200">
              <a:spcBef>
                <a:spcPct val="0"/>
              </a:spcBef>
              <a:buClr>
                <a:srgbClr val="FFFF66"/>
              </a:buClr>
              <a:buSzPct val="100000"/>
              <a:buFont typeface="Wingdings" pitchFamily="2" charset="2"/>
              <a:buChar char="§"/>
            </a:pPr>
            <a:endParaRPr lang="en-US" sz="4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animEffect transition="in" filter="fade">
                                      <p:cBhvr>
                                        <p:cTn id="7" dur="1000"/>
                                        <p:tgtEl>
                                          <p:spTgt spid="4403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4" end="4"/>
                                            </p:txEl>
                                          </p:spTgt>
                                        </p:tgtEl>
                                        <p:attrNameLst>
                                          <p:attrName>style.visibility</p:attrName>
                                        </p:attrNameLst>
                                      </p:cBhvr>
                                      <p:to>
                                        <p:strVal val="visible"/>
                                      </p:to>
                                    </p:set>
                                    <p:animEffect transition="in" filter="fade">
                                      <p:cBhvr>
                                        <p:cTn id="12" dur="1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0" y="5715000"/>
            <a:ext cx="9296400" cy="1631216"/>
          </a:xfrm>
          <a:prstGeom prst="rect">
            <a:avLst/>
          </a:prstGeom>
          <a:solidFill>
            <a:srgbClr val="FFFFFF">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0100" indent="-8001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400" dirty="0">
                <a:solidFill>
                  <a:schemeClr val="bg1"/>
                </a:solidFill>
              </a:rPr>
              <a:t>Jesus’ disciples organized the 5000 into groups and distributed the 5 loaves &amp; 2 fish</a:t>
            </a:r>
          </a:p>
          <a:p>
            <a:pPr eaLnBrk="1" hangingPunct="1"/>
            <a:endParaRPr lang="en-US" sz="3200" dirty="0">
              <a:solidFill>
                <a:schemeClr val="bg1"/>
              </a:solidFill>
            </a:endParaRPr>
          </a:p>
        </p:txBody>
      </p:sp>
      <p:sp>
        <p:nvSpPr>
          <p:cNvPr id="28675" name="TextBox 1"/>
          <p:cNvSpPr txBox="1">
            <a:spLocks noChangeArrowheads="1"/>
          </p:cNvSpPr>
          <p:nvPr/>
        </p:nvSpPr>
        <p:spPr bwMode="auto">
          <a:xfrm>
            <a:off x="0" y="0"/>
            <a:ext cx="9144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600" b="1">
                <a:solidFill>
                  <a:srgbClr val="FFFF99"/>
                </a:solidFill>
              </a:rPr>
              <a:t>FOLLOWING GOD’S DIRECTIONS WILL RELEASE GOD’S BLESSINGS: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1" y="0"/>
            <a:ext cx="111952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2"/>
          <p:cNvSpPr>
            <a:spLocks noGrp="1"/>
          </p:cNvSpPr>
          <p:nvPr>
            <p:ph type="title" idx="4294967295"/>
          </p:nvPr>
        </p:nvSpPr>
        <p:spPr/>
        <p:txBody>
          <a:bodyPr/>
          <a:lstStyle/>
          <a:p>
            <a:endParaRPr lang="en-US"/>
          </a:p>
        </p:txBody>
      </p:sp>
      <p:sp>
        <p:nvSpPr>
          <p:cNvPr id="29699" name="Rectangle 3"/>
          <p:cNvSpPr>
            <a:spLocks noGrp="1"/>
          </p:cNvSpPr>
          <p:nvPr>
            <p:ph type="body" idx="4294967295"/>
          </p:nvPr>
        </p:nvSpPr>
        <p:spPr/>
        <p:txBody>
          <a:bodyPr/>
          <a:lstStyle/>
          <a:p>
            <a:endParaRPr lang="en-US" dirty="0"/>
          </a:p>
        </p:txBody>
      </p:sp>
      <p:sp>
        <p:nvSpPr>
          <p:cNvPr id="38917" name="Text Box 5"/>
          <p:cNvSpPr txBox="1">
            <a:spLocks noChangeArrowheads="1"/>
          </p:cNvSpPr>
          <p:nvPr/>
        </p:nvSpPr>
        <p:spPr bwMode="auto">
          <a:xfrm>
            <a:off x="0" y="6088063"/>
            <a:ext cx="9144000" cy="769937"/>
          </a:xfrm>
          <a:prstGeom prst="rect">
            <a:avLst/>
          </a:prstGeom>
          <a:solidFill>
            <a:schemeClr val="bg1"/>
          </a:solidFill>
          <a:ln w="9525">
            <a:noFill/>
            <a:miter lim="800000"/>
            <a:headEnd/>
            <a:tailEnd/>
          </a:ln>
          <a:effectLst/>
        </p:spPr>
        <p:txBody>
          <a:bodyPr>
            <a:spAutoFit/>
          </a:bodyPr>
          <a:lstStyle/>
          <a:p>
            <a:pPr algn="ctr">
              <a:defRPr/>
            </a:pPr>
            <a:r>
              <a:rPr lang="en-US" sz="4400" b="1" cap="small" dirty="0">
                <a:solidFill>
                  <a:srgbClr val="FFFF99"/>
                </a:solidFill>
                <a:latin typeface="Times New Roman" pitchFamily="18" charset="0"/>
                <a:cs typeface="Times New Roman" pitchFamily="18" charset="0"/>
              </a:rPr>
              <a:t>Zion Ministries | </a:t>
            </a:r>
            <a:r>
              <a:rPr lang="en-US" sz="3200" i="1" dirty="0" err="1">
                <a:solidFill>
                  <a:srgbClr val="FFFF99"/>
                </a:solidFill>
                <a:latin typeface="Times New Roman" pitchFamily="18" charset="0"/>
                <a:cs typeface="Times New Roman" pitchFamily="18" charset="0"/>
              </a:rPr>
              <a:t>Antipolo</a:t>
            </a:r>
            <a:r>
              <a:rPr lang="en-US" sz="3200" i="1" dirty="0">
                <a:solidFill>
                  <a:srgbClr val="FFFF99"/>
                </a:solidFill>
                <a:latin typeface="Times New Roman" pitchFamily="18" charset="0"/>
                <a:cs typeface="Times New Roman" pitchFamily="18" charset="0"/>
              </a:rPr>
              <a:t>, Philippines</a:t>
            </a:r>
          </a:p>
        </p:txBody>
      </p:sp>
      <p:pic>
        <p:nvPicPr>
          <p:cNvPr id="6" name="Picture 5" descr="D:\Websites\ZFI\images\zmi_logo.jpg"/>
          <p:cNvPicPr>
            <a:picLocks noChangeAspect="1" noChangeArrowheads="1"/>
          </p:cNvPicPr>
          <p:nvPr/>
        </p:nvPicPr>
        <p:blipFill>
          <a:blip r:embed="rId3"/>
          <a:srcRect/>
          <a:stretch>
            <a:fillRect/>
          </a:stretch>
        </p:blipFill>
        <p:spPr bwMode="auto">
          <a:xfrm>
            <a:off x="76200" y="152400"/>
            <a:ext cx="533400" cy="650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76200" y="1524000"/>
            <a:ext cx="4572000" cy="3970338"/>
          </a:xfrm>
          <a:prstGeom prst="rect">
            <a:avLst/>
          </a:prstGeom>
          <a:noFill/>
          <a:ln w="9525">
            <a:noFill/>
            <a:miter lim="800000"/>
            <a:headEnd/>
            <a:tailEnd/>
          </a:ln>
        </p:spPr>
        <p:txBody>
          <a:bodyPr>
            <a:spAutoFit/>
          </a:bodyPr>
          <a:lstStyle/>
          <a:p>
            <a:pPr algn="ctr">
              <a:defRPr/>
            </a:pPr>
            <a:r>
              <a:rPr lang="en-US" sz="4500" dirty="0">
                <a:solidFill>
                  <a:srgbClr val="FFFF99"/>
                </a:solidFill>
              </a:rPr>
              <a:t>“God’s will </a:t>
            </a:r>
          </a:p>
          <a:p>
            <a:pPr algn="ctr">
              <a:defRPr/>
            </a:pPr>
            <a:r>
              <a:rPr lang="en-US" sz="4500" dirty="0">
                <a:solidFill>
                  <a:srgbClr val="FFFF99"/>
                </a:solidFill>
              </a:rPr>
              <a:t>done God’s way</a:t>
            </a:r>
          </a:p>
          <a:p>
            <a:pPr algn="ctr">
              <a:defRPr/>
            </a:pPr>
            <a:r>
              <a:rPr lang="en-US" sz="4500" dirty="0">
                <a:solidFill>
                  <a:srgbClr val="FFFF99"/>
                </a:solidFill>
              </a:rPr>
              <a:t>will have God’s provision.”</a:t>
            </a:r>
          </a:p>
          <a:p>
            <a:pPr algn="ctr">
              <a:defRPr/>
            </a:pPr>
            <a:endParaRPr lang="en-US" sz="2800" dirty="0"/>
          </a:p>
          <a:p>
            <a:pPr algn="ctr">
              <a:defRPr/>
            </a:pPr>
            <a:r>
              <a:rPr lang="en-US" sz="4400" cap="small" dirty="0">
                <a:solidFill>
                  <a:srgbClr val="FFFF99"/>
                </a:solidFill>
              </a:rPr>
              <a:t>Hudson Taylor</a:t>
            </a:r>
          </a:p>
        </p:txBody>
      </p:sp>
      <p:pic>
        <p:nvPicPr>
          <p:cNvPr id="17414" name="Picture 6" descr="hudsontaylor1"/>
          <p:cNvPicPr>
            <a:picLocks noChangeAspect="1" noChangeArrowheads="1"/>
          </p:cNvPicPr>
          <p:nvPr/>
        </p:nvPicPr>
        <p:blipFill>
          <a:blip r:embed="rId2">
            <a:duotone>
              <a:prstClr val="black"/>
              <a:srgbClr val="D9C3A5">
                <a:tint val="50000"/>
                <a:satMod val="180000"/>
              </a:srgbClr>
            </a:duotone>
          </a:blip>
          <a:stretch>
            <a:fillRect/>
          </a:stretch>
        </p:blipFill>
        <p:spPr bwMode="auto">
          <a:xfrm>
            <a:off x="4630411" y="0"/>
            <a:ext cx="4513589" cy="6858000"/>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2620962"/>
          </a:xfrm>
          <a:noFill/>
          <a:ln w="38100">
            <a:noFill/>
          </a:ln>
        </p:spPr>
        <p:txBody>
          <a:bodyPr/>
          <a:lstStyle/>
          <a:p>
            <a:pPr algn="ctr"/>
            <a:r>
              <a:rPr lang="en-US" sz="6600" b="1" dirty="0">
                <a:ln>
                  <a:solidFill>
                    <a:srgbClr val="FFC0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 </a:t>
            </a:r>
            <a:br>
              <a:rPr lang="en-US" sz="6600" b="1" dirty="0">
                <a:ln>
                  <a:solidFill>
                    <a:srgbClr val="FFC0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6600" b="1" dirty="0">
                <a:ln w="12700">
                  <a:solidFill>
                    <a:srgbClr val="FFC0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We Must “Cross the Jordan” and come to </a:t>
            </a:r>
            <a:br>
              <a:rPr lang="en-US" sz="6600" b="1" dirty="0">
                <a:ln w="12700">
                  <a:solidFill>
                    <a:srgbClr val="FFC0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6600" b="1" dirty="0">
                <a:ln w="12700">
                  <a:solidFill>
                    <a:srgbClr val="FFC0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full Spiritual Maturity  </a:t>
            </a:r>
            <a:endParaRPr lang="en-US" sz="6600" b="1" dirty="0">
              <a:ln w="12700">
                <a:solidFill>
                  <a:srgbClr val="FFC000"/>
                </a:solidFill>
                <a:prstDash val="solid"/>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537528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05800" cy="1143000"/>
          </a:xfrm>
        </p:spPr>
        <p:txBody>
          <a:bodyPr/>
          <a:lstStyle/>
          <a:p>
            <a:pPr algn="ctr">
              <a:lnSpc>
                <a:spcPct val="150000"/>
              </a:lnSpc>
            </a:pPr>
            <a:r>
              <a:rPr lang="en-US" dirty="0"/>
              <a:t>The Journey of Israel from </a:t>
            </a:r>
            <a:br>
              <a:rPr lang="en-US" dirty="0"/>
            </a:br>
            <a:r>
              <a:rPr lang="en-US" dirty="0"/>
              <a:t>Egypt to the Promised Land was prophetic of the Christian going from salvation to full spiritual maturity, 1 Cor.10:11 &amp; 15:46</a:t>
            </a:r>
          </a:p>
        </p:txBody>
      </p:sp>
    </p:spTree>
    <p:extLst>
      <p:ext uri="{BB962C8B-B14F-4D97-AF65-F5344CB8AC3E}">
        <p14:creationId xmlns:p14="http://schemas.microsoft.com/office/powerpoint/2010/main" val="53835768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0628320"/>
              </p:ext>
            </p:extLst>
          </p:nvPr>
        </p:nvGraphicFramePr>
        <p:xfrm>
          <a:off x="0" y="1"/>
          <a:ext cx="9163050" cy="685799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143124">
                  <a:extLst>
                    <a:ext uri="{9D8B030D-6E8A-4147-A177-3AD203B41FA5}">
                      <a16:colId xmlns:a16="http://schemas.microsoft.com/office/drawing/2014/main" val="20001"/>
                    </a:ext>
                  </a:extLst>
                </a:gridCol>
                <a:gridCol w="2290763">
                  <a:extLst>
                    <a:ext uri="{9D8B030D-6E8A-4147-A177-3AD203B41FA5}">
                      <a16:colId xmlns:a16="http://schemas.microsoft.com/office/drawing/2014/main" val="20002"/>
                    </a:ext>
                  </a:extLst>
                </a:gridCol>
                <a:gridCol w="2290763">
                  <a:extLst>
                    <a:ext uri="{9D8B030D-6E8A-4147-A177-3AD203B41FA5}">
                      <a16:colId xmlns:a16="http://schemas.microsoft.com/office/drawing/2014/main" val="20003"/>
                    </a:ext>
                  </a:extLst>
                </a:gridCol>
              </a:tblGrid>
              <a:tr h="1210950">
                <a:tc>
                  <a:txBody>
                    <a:bodyPr/>
                    <a:lstStyle/>
                    <a:p>
                      <a:pPr algn="ctr"/>
                      <a:endParaRPr lang="en-US" sz="1200" dirty="0">
                        <a:solidFill>
                          <a:schemeClr val="bg1"/>
                        </a:solidFill>
                      </a:endParaRPr>
                    </a:p>
                    <a:p>
                      <a:pPr algn="ctr"/>
                      <a:r>
                        <a:rPr lang="en-US" sz="2400" dirty="0">
                          <a:solidFill>
                            <a:schemeClr val="bg1"/>
                          </a:solidFill>
                        </a:rPr>
                        <a:t>ISRAEL’S JOURNEY:</a:t>
                      </a:r>
                    </a:p>
                  </a:txBody>
                  <a:tcPr/>
                </a:tc>
                <a:tc>
                  <a:txBody>
                    <a:bodyPr/>
                    <a:lstStyle/>
                    <a:p>
                      <a:pPr algn="ctr"/>
                      <a:endParaRPr lang="en-US" sz="2400" dirty="0">
                        <a:solidFill>
                          <a:schemeClr val="bg1"/>
                        </a:solidFill>
                      </a:endParaRPr>
                    </a:p>
                    <a:p>
                      <a:pPr algn="ctr"/>
                      <a:r>
                        <a:rPr lang="en-US" sz="2400" dirty="0">
                          <a:solidFill>
                            <a:schemeClr val="bg1"/>
                          </a:solidFill>
                        </a:rPr>
                        <a:t>1. EGYPT</a:t>
                      </a:r>
                    </a:p>
                  </a:txBody>
                  <a:tcPr/>
                </a:tc>
                <a:tc>
                  <a:txBody>
                    <a:bodyPr/>
                    <a:lstStyle/>
                    <a:p>
                      <a:pPr algn="ctr"/>
                      <a:endParaRPr lang="en-US" sz="1200" dirty="0">
                        <a:solidFill>
                          <a:schemeClr val="bg1"/>
                        </a:solidFill>
                      </a:endParaRPr>
                    </a:p>
                    <a:p>
                      <a:pPr algn="ctr"/>
                      <a:r>
                        <a:rPr lang="en-US" sz="2400" dirty="0">
                          <a:solidFill>
                            <a:schemeClr val="bg1"/>
                          </a:solidFill>
                        </a:rPr>
                        <a:t>2. THE WILDERNESS</a:t>
                      </a:r>
                    </a:p>
                  </a:txBody>
                  <a:tcPr/>
                </a:tc>
                <a:tc>
                  <a:txBody>
                    <a:bodyPr/>
                    <a:lstStyle/>
                    <a:p>
                      <a:pPr algn="ctr"/>
                      <a:r>
                        <a:rPr lang="en-US" sz="2400" dirty="0">
                          <a:solidFill>
                            <a:schemeClr val="bg1"/>
                          </a:solidFill>
                        </a:rPr>
                        <a:t>3. THE PROMISED LAND</a:t>
                      </a:r>
                    </a:p>
                  </a:txBody>
                  <a:tcPr/>
                </a:tc>
                <a:extLst>
                  <a:ext uri="{0D108BD9-81ED-4DB2-BD59-A6C34878D82A}">
                    <a16:rowId xmlns:a16="http://schemas.microsoft.com/office/drawing/2014/main" val="10000"/>
                  </a:ext>
                </a:extLst>
              </a:tr>
              <a:tr h="1297314">
                <a:tc>
                  <a:txBody>
                    <a:bodyPr/>
                    <a:lstStyle/>
                    <a:p>
                      <a:pPr algn="ctr"/>
                      <a:endParaRPr lang="en-US" sz="1200" b="1" dirty="0"/>
                    </a:p>
                    <a:p>
                      <a:pPr algn="ctr"/>
                      <a:r>
                        <a:rPr lang="en-US" sz="2400" b="1" dirty="0"/>
                        <a:t>CHRISTIAN</a:t>
                      </a:r>
                    </a:p>
                    <a:p>
                      <a:pPr algn="ctr"/>
                      <a:r>
                        <a:rPr lang="en-US" sz="2400" b="1" dirty="0"/>
                        <a:t>GROWTH:</a:t>
                      </a:r>
                    </a:p>
                  </a:txBody>
                  <a:tcPr/>
                </a:tc>
                <a:tc>
                  <a:txBody>
                    <a:bodyPr/>
                    <a:lstStyle/>
                    <a:p>
                      <a:pPr algn="ctr"/>
                      <a:endParaRPr lang="en-US" sz="2400" b="1" dirty="0"/>
                    </a:p>
                    <a:p>
                      <a:pPr algn="ctr"/>
                      <a:r>
                        <a:rPr lang="en-US" sz="2400" b="1" dirty="0"/>
                        <a:t>SALVATION</a:t>
                      </a:r>
                    </a:p>
                  </a:txBody>
                  <a:tcPr/>
                </a:tc>
                <a:tc>
                  <a:txBody>
                    <a:bodyPr/>
                    <a:lstStyle/>
                    <a:p>
                      <a:pPr algn="ctr"/>
                      <a:r>
                        <a:rPr lang="en-US" sz="2400" b="1" dirty="0"/>
                        <a:t>BAPTISM OF THE HOLY SPIRIT</a:t>
                      </a:r>
                    </a:p>
                  </a:txBody>
                  <a:tcPr/>
                </a:tc>
                <a:tc>
                  <a:txBody>
                    <a:bodyPr/>
                    <a:lstStyle/>
                    <a:p>
                      <a:pPr algn="ctr"/>
                      <a:endParaRPr lang="en-US" sz="1200" b="1" dirty="0"/>
                    </a:p>
                    <a:p>
                      <a:pPr algn="ctr"/>
                      <a:r>
                        <a:rPr lang="en-US" sz="2400" b="1" dirty="0"/>
                        <a:t>SPIRITUAL</a:t>
                      </a:r>
                      <a:r>
                        <a:rPr lang="en-US" sz="2400" b="1" baseline="0" dirty="0"/>
                        <a:t> MATURITY</a:t>
                      </a:r>
                      <a:endParaRPr lang="en-US" sz="2400" b="1" dirty="0"/>
                    </a:p>
                  </a:txBody>
                  <a:tcPr/>
                </a:tc>
                <a:extLst>
                  <a:ext uri="{0D108BD9-81ED-4DB2-BD59-A6C34878D82A}">
                    <a16:rowId xmlns:a16="http://schemas.microsoft.com/office/drawing/2014/main" val="10001"/>
                  </a:ext>
                </a:extLst>
              </a:tr>
              <a:tr h="1247930">
                <a:tc>
                  <a:txBody>
                    <a:bodyPr/>
                    <a:lstStyle/>
                    <a:p>
                      <a:pPr algn="ctr"/>
                      <a:endParaRPr lang="en-US" sz="1200" b="1" dirty="0"/>
                    </a:p>
                    <a:p>
                      <a:pPr algn="ctr"/>
                      <a:r>
                        <a:rPr lang="en-US" sz="2400" b="1" dirty="0"/>
                        <a:t>1 JOHN </a:t>
                      </a:r>
                    </a:p>
                    <a:p>
                      <a:pPr algn="ctr"/>
                      <a:r>
                        <a:rPr lang="en-US" sz="2400" b="1" dirty="0"/>
                        <a:t>2:12-14</a:t>
                      </a:r>
                    </a:p>
                  </a:txBody>
                  <a:tcPr/>
                </a:tc>
                <a:tc>
                  <a:txBody>
                    <a:bodyPr/>
                    <a:lstStyle/>
                    <a:p>
                      <a:pPr algn="ctr"/>
                      <a:endParaRPr lang="en-US" sz="1200" b="1" dirty="0"/>
                    </a:p>
                    <a:p>
                      <a:pPr algn="ctr"/>
                      <a:r>
                        <a:rPr lang="en-US" sz="2400" b="1" dirty="0"/>
                        <a:t>LITTLE CHILDREN</a:t>
                      </a:r>
                    </a:p>
                  </a:txBody>
                  <a:tcPr/>
                </a:tc>
                <a:tc>
                  <a:txBody>
                    <a:bodyPr/>
                    <a:lstStyle/>
                    <a:p>
                      <a:pPr algn="ctr"/>
                      <a:endParaRPr lang="en-US" sz="2400" b="1" dirty="0"/>
                    </a:p>
                    <a:p>
                      <a:pPr algn="ctr"/>
                      <a:r>
                        <a:rPr lang="en-US" sz="2400" b="1" dirty="0"/>
                        <a:t>YOUNG MEN</a:t>
                      </a:r>
                    </a:p>
                  </a:txBody>
                  <a:tcPr/>
                </a:tc>
                <a:tc>
                  <a:txBody>
                    <a:bodyPr/>
                    <a:lstStyle/>
                    <a:p>
                      <a:pPr algn="ctr"/>
                      <a:endParaRPr lang="en-US" sz="2400" b="1" dirty="0"/>
                    </a:p>
                    <a:p>
                      <a:pPr algn="ctr"/>
                      <a:r>
                        <a:rPr lang="en-US" sz="2400" b="1" dirty="0"/>
                        <a:t>FATHERS</a:t>
                      </a:r>
                    </a:p>
                  </a:txBody>
                  <a:tcPr/>
                </a:tc>
                <a:extLst>
                  <a:ext uri="{0D108BD9-81ED-4DB2-BD59-A6C34878D82A}">
                    <a16:rowId xmlns:a16="http://schemas.microsoft.com/office/drawing/2014/main" val="10002"/>
                  </a:ext>
                </a:extLst>
              </a:tr>
              <a:tr h="1456489">
                <a:tc>
                  <a:txBody>
                    <a:bodyPr/>
                    <a:lstStyle/>
                    <a:p>
                      <a:pPr algn="ctr"/>
                      <a:endParaRPr lang="en-US" sz="2400" b="1" dirty="0"/>
                    </a:p>
                    <a:p>
                      <a:pPr algn="ctr"/>
                      <a:r>
                        <a:rPr lang="en-US" sz="2400" b="1" dirty="0"/>
                        <a:t>MOSES’ TABERNACLE:</a:t>
                      </a:r>
                    </a:p>
                  </a:txBody>
                  <a:tcPr/>
                </a:tc>
                <a:tc>
                  <a:txBody>
                    <a:bodyPr/>
                    <a:lstStyle/>
                    <a:p>
                      <a:pPr algn="ctr"/>
                      <a:endParaRPr lang="en-US" sz="2400" b="1" dirty="0"/>
                    </a:p>
                    <a:p>
                      <a:pPr algn="ctr"/>
                      <a:r>
                        <a:rPr lang="en-US" sz="2400" b="1" dirty="0"/>
                        <a:t>OUTER COURT</a:t>
                      </a:r>
                    </a:p>
                  </a:txBody>
                  <a:tcPr/>
                </a:tc>
                <a:tc>
                  <a:txBody>
                    <a:bodyPr/>
                    <a:lstStyle/>
                    <a:p>
                      <a:pPr algn="ctr"/>
                      <a:endParaRPr lang="en-US" sz="3200" b="1" dirty="0"/>
                    </a:p>
                    <a:p>
                      <a:pPr algn="ctr"/>
                      <a:r>
                        <a:rPr lang="en-US" sz="2400" b="1" dirty="0"/>
                        <a:t>HOLY PLACE</a:t>
                      </a:r>
                    </a:p>
                  </a:txBody>
                  <a:tcPr/>
                </a:tc>
                <a:tc>
                  <a:txBody>
                    <a:bodyPr/>
                    <a:lstStyle/>
                    <a:p>
                      <a:pPr algn="ctr"/>
                      <a:endParaRPr lang="en-US" sz="2400" b="1" dirty="0"/>
                    </a:p>
                    <a:p>
                      <a:pPr algn="ctr"/>
                      <a:r>
                        <a:rPr lang="en-US" sz="2400" b="1" dirty="0"/>
                        <a:t>HOLY OF HOLIES</a:t>
                      </a:r>
                    </a:p>
                  </a:txBody>
                  <a:tcPr/>
                </a:tc>
                <a:extLst>
                  <a:ext uri="{0D108BD9-81ED-4DB2-BD59-A6C34878D82A}">
                    <a16:rowId xmlns:a16="http://schemas.microsoft.com/office/drawing/2014/main" val="10003"/>
                  </a:ext>
                </a:extLst>
              </a:tr>
              <a:tr h="1645316">
                <a:tc>
                  <a:txBody>
                    <a:bodyPr/>
                    <a:lstStyle/>
                    <a:p>
                      <a:pPr algn="ctr"/>
                      <a:endParaRPr lang="en-US" sz="2400" b="1" dirty="0"/>
                    </a:p>
                    <a:p>
                      <a:pPr algn="ctr"/>
                      <a:r>
                        <a:rPr lang="en-US" sz="2400" b="1" dirty="0"/>
                        <a:t>Levels of Fruitfulness:</a:t>
                      </a:r>
                    </a:p>
                    <a:p>
                      <a:pPr algn="ctr"/>
                      <a:r>
                        <a:rPr lang="en-US" sz="2400" b="1" dirty="0"/>
                        <a:t>(Mat.13:23)</a:t>
                      </a:r>
                    </a:p>
                  </a:txBody>
                  <a:tcPr/>
                </a:tc>
                <a:tc>
                  <a:txBody>
                    <a:bodyPr/>
                    <a:lstStyle/>
                    <a:p>
                      <a:pPr algn="ctr"/>
                      <a:endParaRPr lang="en-US" sz="3600" b="1" dirty="0"/>
                    </a:p>
                    <a:p>
                      <a:pPr algn="ctr"/>
                      <a:r>
                        <a:rPr lang="en-US" sz="2800" b="1" dirty="0"/>
                        <a:t>30-fold</a:t>
                      </a:r>
                    </a:p>
                  </a:txBody>
                  <a:tcPr/>
                </a:tc>
                <a:tc>
                  <a:txBody>
                    <a:bodyPr/>
                    <a:lstStyle/>
                    <a:p>
                      <a:pPr algn="ctr"/>
                      <a:endParaRPr lang="en-US" sz="3600" b="1" dirty="0"/>
                    </a:p>
                    <a:p>
                      <a:pPr algn="ctr"/>
                      <a:r>
                        <a:rPr lang="en-US" sz="2800" b="1" dirty="0"/>
                        <a:t>60-fold</a:t>
                      </a:r>
                    </a:p>
                  </a:txBody>
                  <a:tcPr/>
                </a:tc>
                <a:tc>
                  <a:txBody>
                    <a:bodyPr/>
                    <a:lstStyle/>
                    <a:p>
                      <a:pPr algn="ctr"/>
                      <a:endParaRPr lang="en-US" sz="3600" b="1" dirty="0"/>
                    </a:p>
                    <a:p>
                      <a:pPr algn="ctr"/>
                      <a:r>
                        <a:rPr lang="en-US" sz="2800" b="1" dirty="0"/>
                        <a:t>100-fold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707714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a:r>
              <a:rPr lang="en-US" sz="4000" dirty="0"/>
              <a:t>Many Believers do not “Cross the Jordan,” into full maturity &amp; fruitfulness</a:t>
            </a:r>
          </a:p>
        </p:txBody>
      </p:sp>
      <p:sp>
        <p:nvSpPr>
          <p:cNvPr id="3" name="Content Placeholder 2"/>
          <p:cNvSpPr>
            <a:spLocks noGrp="1"/>
          </p:cNvSpPr>
          <p:nvPr>
            <p:ph idx="1"/>
          </p:nvPr>
        </p:nvSpPr>
        <p:spPr>
          <a:xfrm>
            <a:off x="152400" y="1752600"/>
            <a:ext cx="8991600" cy="4068763"/>
          </a:xfrm>
        </p:spPr>
        <p:txBody>
          <a:bodyPr/>
          <a:lstStyle/>
          <a:p>
            <a:pPr marL="550862" indent="-514350">
              <a:buAutoNum type="arabicParenR"/>
            </a:pPr>
            <a:r>
              <a:rPr lang="en-US" dirty="0"/>
              <a:t>The Moses Generation died in the Wilderness and never crossed the Jordan</a:t>
            </a:r>
          </a:p>
          <a:p>
            <a:pPr marL="550862" indent="-514350">
              <a:buAutoNum type="arabicParenR"/>
            </a:pPr>
            <a:r>
              <a:rPr lang="en-US" dirty="0"/>
              <a:t>2 ½ of the 12 tribes led by Joshua went to live on the wrong side of the Jordan  </a:t>
            </a:r>
          </a:p>
          <a:p>
            <a:pPr marL="550862" indent="-514350">
              <a:buAutoNum type="arabicParenR"/>
            </a:pPr>
            <a:r>
              <a:rPr lang="en-US" dirty="0"/>
              <a:t>The Hebrew Christians after many years remained spiritual babies, Heb.5:12-13 </a:t>
            </a:r>
          </a:p>
          <a:p>
            <a:pPr marL="550862" indent="-514350">
              <a:buAutoNum type="arabicParenR"/>
            </a:pPr>
            <a:r>
              <a:rPr lang="en-US" dirty="0"/>
              <a:t>Many believers mature partway to become teachers but not spiritual fathers, 1 Cor.4:15</a:t>
            </a:r>
          </a:p>
          <a:p>
            <a:pPr marL="550862" indent="-514350">
              <a:buAutoNum type="arabicParenR"/>
            </a:pPr>
            <a:r>
              <a:rPr lang="en-US" dirty="0"/>
              <a:t>We can only go into the Promised Land- into maturity &amp; perfection- if God permits, Heb.6:1-3.</a:t>
            </a:r>
          </a:p>
        </p:txBody>
      </p:sp>
    </p:spTree>
    <p:extLst>
      <p:ext uri="{BB962C8B-B14F-4D97-AF65-F5344CB8AC3E}">
        <p14:creationId xmlns:p14="http://schemas.microsoft.com/office/powerpoint/2010/main" val="5778638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762000" y="228600"/>
            <a:ext cx="7696200" cy="4154984"/>
          </a:xfrm>
          <a:prstGeom prst="rect">
            <a:avLst/>
          </a:prstGeom>
          <a:noFill/>
          <a:ln w="9525">
            <a:noFill/>
            <a:miter lim="800000"/>
            <a:headEnd/>
            <a:tailEnd/>
          </a:ln>
          <a:effectLst/>
        </p:spPr>
        <p:txBody>
          <a:bodyPr>
            <a:spAutoFit/>
          </a:bodyPr>
          <a:lstStyle/>
          <a:p>
            <a:pPr algn="ctr">
              <a:defRPr/>
            </a:pPr>
            <a:r>
              <a:rPr lang="en-US" sz="6600" b="1" dirty="0">
                <a:ln>
                  <a:solidFill>
                    <a:srgbClr val="FF9933"/>
                  </a:solidFill>
                </a:ln>
                <a:solidFill>
                  <a:srgbClr val="FFFF66"/>
                </a:solidFill>
                <a:latin typeface="Times New Roman" pitchFamily="18" charset="0"/>
              </a:rPr>
              <a:t>#4</a:t>
            </a:r>
            <a:r>
              <a:rPr lang="en-US" sz="6000" b="1" dirty="0">
                <a:ln>
                  <a:solidFill>
                    <a:srgbClr val="FF9933"/>
                  </a:solidFill>
                </a:ln>
                <a:solidFill>
                  <a:srgbClr val="FFFF66"/>
                </a:solidFill>
                <a:latin typeface="Times New Roman" pitchFamily="18" charset="0"/>
              </a:rPr>
              <a:t> </a:t>
            </a:r>
          </a:p>
          <a:p>
            <a:pPr algn="ctr">
              <a:defRPr/>
            </a:pPr>
            <a:r>
              <a:rPr lang="en-US" sz="6600" b="1" cap="small" dirty="0">
                <a:ln>
                  <a:solidFill>
                    <a:srgbClr val="FF9933"/>
                  </a:solidFill>
                </a:ln>
                <a:solidFill>
                  <a:srgbClr val="FFFF66"/>
                </a:solidFill>
                <a:latin typeface="Times New Roman" pitchFamily="18" charset="0"/>
              </a:rPr>
              <a:t>We Must Exercise Faith to Press Forward!</a:t>
            </a:r>
          </a:p>
        </p:txBody>
      </p:sp>
      <p:sp>
        <p:nvSpPr>
          <p:cNvPr id="18439" name="Text Box 7"/>
          <p:cNvSpPr txBox="1">
            <a:spLocks noChangeArrowheads="1"/>
          </p:cNvSpPr>
          <p:nvPr/>
        </p:nvSpPr>
        <p:spPr bwMode="auto">
          <a:xfrm>
            <a:off x="76200" y="4525963"/>
            <a:ext cx="9144000" cy="2062162"/>
          </a:xfrm>
          <a:prstGeom prst="rect">
            <a:avLst/>
          </a:prstGeom>
          <a:noFill/>
          <a:ln w="9525">
            <a:noFill/>
            <a:miter lim="800000"/>
            <a:headEnd/>
            <a:tailEnd/>
          </a:ln>
          <a:effectLst/>
        </p:spPr>
        <p:txBody>
          <a:bodyPr>
            <a:spAutoFit/>
          </a:bodyPr>
          <a:lstStyle/>
          <a:p>
            <a:pPr algn="ctr">
              <a:defRPr/>
            </a:pPr>
            <a:r>
              <a:rPr lang="en-US" sz="3200" i="1" dirty="0"/>
              <a:t>“And Caleb stilled the people before Moses and said, “Let us go up at once and possess it, for we are well able to overcome it.”</a:t>
            </a:r>
          </a:p>
          <a:p>
            <a:pPr algn="ctr">
              <a:defRPr/>
            </a:pPr>
            <a:r>
              <a:rPr lang="en-US" sz="3200" cap="small" dirty="0"/>
              <a:t>Numbers 13:30</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0" y="-76200"/>
            <a:ext cx="9144000" cy="7016750"/>
          </a:xfrm>
          <a:prstGeom prst="rect">
            <a:avLst/>
          </a:prstGeom>
          <a:noFill/>
          <a:ln w="9525">
            <a:noFill/>
            <a:miter lim="800000"/>
            <a:headEnd/>
            <a:tailEnd/>
          </a:ln>
        </p:spPr>
        <p:txBody>
          <a:bodyPr>
            <a:spAutoFit/>
          </a:bodyPr>
          <a:lstStyle/>
          <a:p>
            <a:pPr algn="ctr">
              <a:defRPr/>
            </a:pPr>
            <a:r>
              <a:rPr lang="en-US" sz="4000" dirty="0"/>
              <a:t>The Early Church </a:t>
            </a:r>
            <a:r>
              <a:rPr lang="en-US" sz="6000" dirty="0"/>
              <a:t>stayed</a:t>
            </a:r>
            <a:r>
              <a:rPr lang="en-US" sz="4000" dirty="0"/>
              <a:t> in Jerusalem for several years, blessed and very loving…</a:t>
            </a:r>
          </a:p>
          <a:p>
            <a:pPr algn="ctr">
              <a:defRPr/>
            </a:pPr>
            <a:r>
              <a:rPr lang="en-US" sz="4000" cap="small" dirty="0"/>
              <a:t>Acts 2:44-46</a:t>
            </a:r>
            <a:endParaRPr lang="en-US" sz="4000" dirty="0"/>
          </a:p>
          <a:p>
            <a:pPr algn="ctr">
              <a:defRPr/>
            </a:pPr>
            <a:endParaRPr lang="en-US" sz="2800" dirty="0"/>
          </a:p>
          <a:p>
            <a:pPr algn="ctr">
              <a:defRPr/>
            </a:pPr>
            <a:r>
              <a:rPr lang="en-US" sz="4000" dirty="0"/>
              <a:t>but they </a:t>
            </a:r>
            <a:r>
              <a:rPr lang="en-US" sz="4800" dirty="0"/>
              <a:t>ignored the Great Commission</a:t>
            </a:r>
            <a:r>
              <a:rPr lang="en-US" sz="4000" dirty="0"/>
              <a:t> until God </a:t>
            </a:r>
            <a:r>
              <a:rPr lang="en-US" sz="5400" dirty="0"/>
              <a:t>pushed</a:t>
            </a:r>
            <a:r>
              <a:rPr lang="en-US" sz="4000" dirty="0"/>
              <a:t> them out of Jerusalem through </a:t>
            </a:r>
            <a:r>
              <a:rPr lang="en-US" sz="6000" dirty="0"/>
              <a:t>persecution</a:t>
            </a:r>
            <a:r>
              <a:rPr lang="en-US" sz="4000" dirty="0"/>
              <a:t>! </a:t>
            </a:r>
          </a:p>
          <a:p>
            <a:pPr algn="ctr">
              <a:defRPr/>
            </a:pPr>
            <a:r>
              <a:rPr lang="en-US" sz="4000" cap="small" dirty="0"/>
              <a:t>Acts 8:1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animEffect transition="in" filter="fade">
                                      <p:cBhvr>
                                        <p:cTn id="7" dur="1000"/>
                                        <p:tgtEl>
                                          <p:spTgt spid="2048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3">
                                            <p:txEl>
                                              <p:pRg st="4" end="4"/>
                                            </p:txEl>
                                          </p:spTgt>
                                        </p:tgtEl>
                                        <p:attrNameLst>
                                          <p:attrName>style.visibility</p:attrName>
                                        </p:attrNameLst>
                                      </p:cBhvr>
                                      <p:to>
                                        <p:strVal val="visible"/>
                                      </p:to>
                                    </p:set>
                                    <p:animEffect transition="in" filter="fade">
                                      <p:cBhvr>
                                        <p:cTn id="10"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5105400"/>
          </a:xfrm>
        </p:spPr>
        <p:txBody>
          <a:bodyPr/>
          <a:lstStyle/>
          <a:p>
            <a:pPr algn="ctr">
              <a:lnSpc>
                <a:spcPct val="150000"/>
              </a:lnSpc>
            </a:pPr>
            <a:r>
              <a:rPr lang="en-US" sz="4800" dirty="0">
                <a:solidFill>
                  <a:srgbClr val="FFFF00"/>
                </a:solidFill>
              </a:rPr>
              <a:t>This generation that completes the Great Commission and sees </a:t>
            </a:r>
            <a:br>
              <a:rPr lang="en-US" sz="4800" dirty="0">
                <a:solidFill>
                  <a:srgbClr val="FFFF00"/>
                </a:solidFill>
              </a:rPr>
            </a:br>
            <a:r>
              <a:rPr lang="en-US" sz="4800" dirty="0">
                <a:solidFill>
                  <a:srgbClr val="FFFF00"/>
                </a:solidFill>
              </a:rPr>
              <a:t>the coming of God’s Kingdom can be called the New Testament </a:t>
            </a:r>
            <a:br>
              <a:rPr lang="en-US" sz="4800" dirty="0">
                <a:solidFill>
                  <a:srgbClr val="FFFF00"/>
                </a:solidFill>
              </a:rPr>
            </a:br>
            <a:r>
              <a:rPr lang="en-US" sz="4800" dirty="0">
                <a:solidFill>
                  <a:srgbClr val="FFFF00"/>
                </a:solidFill>
              </a:rPr>
              <a:t>“Joshua Generation”</a:t>
            </a:r>
          </a:p>
        </p:txBody>
      </p:sp>
    </p:spTree>
    <p:extLst>
      <p:ext uri="{BB962C8B-B14F-4D97-AF65-F5344CB8AC3E}">
        <p14:creationId xmlns:p14="http://schemas.microsoft.com/office/powerpoint/2010/main" val="177528143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 ChristchurchCathedral before.jpg"/>
          <p:cNvPicPr>
            <a:picLocks noChangeAspect="1"/>
          </p:cNvPicPr>
          <p:nvPr/>
        </p:nvPicPr>
        <p:blipFill>
          <a:blip r:embed="rId2" cstate="print"/>
          <a:stretch>
            <a:fillRect/>
          </a:stretch>
        </p:blipFill>
        <p:spPr>
          <a:xfrm>
            <a:off x="34047" y="0"/>
            <a:ext cx="9075906" cy="6858000"/>
          </a:xfrm>
          <a:prstGeom prst="rect">
            <a:avLst/>
          </a:prstGeom>
          <a:ln>
            <a:noFill/>
          </a:ln>
          <a:effectLst>
            <a:softEdge rad="112500"/>
          </a:effectLst>
        </p:spPr>
      </p:pic>
      <p:sp>
        <p:nvSpPr>
          <p:cNvPr id="21511" name="Text Box 7"/>
          <p:cNvSpPr txBox="1">
            <a:spLocks noChangeArrowheads="1"/>
          </p:cNvSpPr>
          <p:nvPr/>
        </p:nvSpPr>
        <p:spPr bwMode="auto">
          <a:xfrm>
            <a:off x="3657600" y="39688"/>
            <a:ext cx="5349875" cy="1200150"/>
          </a:xfrm>
          <a:prstGeom prst="rect">
            <a:avLst/>
          </a:prstGeom>
          <a:noFill/>
          <a:ln w="9525">
            <a:noFill/>
            <a:miter lim="800000"/>
            <a:headEnd/>
            <a:tailEnd/>
          </a:ln>
          <a:effectLst/>
        </p:spPr>
        <p:txBody>
          <a:bodyPr>
            <a:spAutoFit/>
          </a:bodyPr>
          <a:lstStyle/>
          <a:p>
            <a:pPr algn="r">
              <a:defRPr/>
            </a:pPr>
            <a:r>
              <a:rPr lang="en-US" sz="3600" cap="small" dirty="0">
                <a:effectLst>
                  <a:outerShdw blurRad="38100" dist="38100" dir="2700000" algn="tl">
                    <a:srgbClr val="000000"/>
                  </a:outerShdw>
                </a:effectLst>
              </a:rPr>
              <a:t>Christchurch Cathedral</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 CC cathedral after.jpg"/>
          <p:cNvPicPr>
            <a:picLocks noChangeAspect="1"/>
          </p:cNvPicPr>
          <p:nvPr/>
        </p:nvPicPr>
        <p:blipFill>
          <a:blip r:embed="rId2"/>
          <a:stretch>
            <a:fillRect/>
          </a:stretch>
        </p:blipFill>
        <p:spPr>
          <a:xfrm>
            <a:off x="3662363" y="0"/>
            <a:ext cx="5481637" cy="686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5" name="Text Box 7"/>
          <p:cNvSpPr txBox="1">
            <a:spLocks noChangeArrowheads="1"/>
          </p:cNvSpPr>
          <p:nvPr/>
        </p:nvSpPr>
        <p:spPr bwMode="auto">
          <a:xfrm>
            <a:off x="0" y="0"/>
            <a:ext cx="3581400" cy="2308225"/>
          </a:xfrm>
          <a:prstGeom prst="rect">
            <a:avLst/>
          </a:prstGeom>
          <a:noFill/>
          <a:ln w="9525">
            <a:noFill/>
            <a:miter lim="800000"/>
            <a:headEnd/>
            <a:tailEnd/>
          </a:ln>
          <a:effectLst/>
        </p:spPr>
        <p:txBody>
          <a:bodyPr>
            <a:spAutoFit/>
          </a:bodyPr>
          <a:lstStyle/>
          <a:p>
            <a:pPr>
              <a:defRPr/>
            </a:pPr>
            <a:r>
              <a:rPr lang="en-US" sz="3600" cap="small" dirty="0"/>
              <a:t>Christchurch Cathedral </a:t>
            </a:r>
          </a:p>
          <a:p>
            <a:pPr>
              <a:defRPr/>
            </a:pPr>
            <a:r>
              <a:rPr lang="en-US" sz="3600" dirty="0"/>
              <a:t>after the second earthquake</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3 CC Another Church.jpg"/>
          <p:cNvPicPr>
            <a:picLocks noChangeAspect="1"/>
          </p:cNvPicPr>
          <p:nvPr/>
        </p:nvPicPr>
        <p:blipFill>
          <a:blip r:embed="rId2" cstate="print"/>
          <a:srcRect t="4822"/>
          <a:stretch>
            <a:fillRect/>
          </a:stretch>
        </p:blipFill>
        <p:spPr>
          <a:xfrm>
            <a:off x="0" y="-72911"/>
            <a:ext cx="9144000" cy="6016511"/>
          </a:xfrm>
          <a:prstGeom prst="rect">
            <a:avLst/>
          </a:prstGeom>
          <a:ln>
            <a:noFill/>
          </a:ln>
          <a:effectLst>
            <a:softEdge rad="112500"/>
          </a:effectLst>
        </p:spPr>
      </p:pic>
      <p:sp>
        <p:nvSpPr>
          <p:cNvPr id="35843" name="Text Box 7"/>
          <p:cNvSpPr txBox="1">
            <a:spLocks noChangeArrowheads="1"/>
          </p:cNvSpPr>
          <p:nvPr/>
        </p:nvSpPr>
        <p:spPr bwMode="auto">
          <a:xfrm>
            <a:off x="0" y="5334000"/>
            <a:ext cx="9296400" cy="15234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buClr>
                <a:schemeClr val="accent1"/>
              </a:buClr>
              <a:buSzPct val="80000"/>
              <a:buFont typeface="Wingdings 2" pitchFamily="18" charset="2"/>
              <a:buNone/>
            </a:pPr>
            <a:r>
              <a:rPr lang="en-US" sz="3100" dirty="0">
                <a:solidFill>
                  <a:srgbClr val="FFFFFF"/>
                </a:solidFill>
              </a:rPr>
              <a:t>What happened in Christchurch, New Zealand is a sign from God for Christ’s Church around the world, Heb.12:26-27, Hag.2:6-7. Shaking will come!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3 CC Another Church.jpg"/>
          <p:cNvPicPr>
            <a:picLocks noChangeAspect="1"/>
          </p:cNvPicPr>
          <p:nvPr/>
        </p:nvPicPr>
        <p:blipFill>
          <a:blip r:embed="rId2" cstate="print"/>
          <a:srcRect t="4822"/>
          <a:stretch>
            <a:fillRect/>
          </a:stretch>
        </p:blipFill>
        <p:spPr>
          <a:xfrm>
            <a:off x="0" y="-72911"/>
            <a:ext cx="9144000" cy="6016511"/>
          </a:xfrm>
          <a:prstGeom prst="rect">
            <a:avLst/>
          </a:prstGeom>
          <a:ln>
            <a:noFill/>
          </a:ln>
          <a:effectLst>
            <a:softEdge rad="112500"/>
          </a:effectLst>
        </p:spPr>
      </p:pic>
      <p:sp>
        <p:nvSpPr>
          <p:cNvPr id="36867" name="Text Box 5"/>
          <p:cNvSpPr txBox="1">
            <a:spLocks noChangeArrowheads="1"/>
          </p:cNvSpPr>
          <p:nvPr/>
        </p:nvSpPr>
        <p:spPr bwMode="auto">
          <a:xfrm>
            <a:off x="0" y="4919663"/>
            <a:ext cx="91440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buClr>
                <a:schemeClr val="accent1"/>
              </a:buClr>
              <a:buSzPct val="80000"/>
              <a:buFont typeface="Wingdings 2" pitchFamily="18" charset="2"/>
              <a:buNone/>
            </a:pPr>
            <a:r>
              <a:rPr lang="en-US" sz="3200" dirty="0"/>
              <a:t>Will we rise up in faith to spread the gospel </a:t>
            </a:r>
          </a:p>
          <a:p>
            <a:pPr algn="ctr">
              <a:buClr>
                <a:schemeClr val="accent1"/>
              </a:buClr>
              <a:buSzPct val="80000"/>
              <a:buFont typeface="Wingdings 2" pitchFamily="18" charset="2"/>
              <a:buNone/>
            </a:pPr>
            <a:r>
              <a:rPr lang="en-US" sz="3200" dirty="0"/>
              <a:t>and complete the Great Commission? </a:t>
            </a:r>
          </a:p>
          <a:p>
            <a:pPr algn="ctr">
              <a:buClr>
                <a:schemeClr val="accent1"/>
              </a:buClr>
              <a:buSzPct val="80000"/>
              <a:buFont typeface="Wingdings 2" pitchFamily="18" charset="2"/>
              <a:buNone/>
            </a:pPr>
            <a:r>
              <a:rPr lang="en-US" sz="3200" dirty="0"/>
              <a:t>Will we obey Acts 1:8, or wait for Acts 8:1?</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2400" y="542925"/>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5400" b="1" dirty="0"/>
              <a:t>The </a:t>
            </a:r>
            <a:r>
              <a:rPr lang="en-US" sz="5400" b="1" dirty="0">
                <a:solidFill>
                  <a:srgbClr val="FF9933"/>
                </a:solidFill>
              </a:rPr>
              <a:t>promises of Christ </a:t>
            </a:r>
            <a:r>
              <a:rPr lang="en-US" sz="5400" b="1" i="1" dirty="0"/>
              <a:t>will</a:t>
            </a:r>
            <a:r>
              <a:rPr lang="en-US" sz="5400" b="1" dirty="0"/>
              <a:t> be fulfilled!</a:t>
            </a:r>
          </a:p>
          <a:p>
            <a:pPr algn="ctr" eaLnBrk="1" hangingPunct="1"/>
            <a:endParaRPr lang="en-US" sz="5400" b="1" dirty="0"/>
          </a:p>
          <a:p>
            <a:pPr algn="ctr" eaLnBrk="1" hangingPunct="1"/>
            <a:r>
              <a:rPr lang="en-US" sz="5200" b="1" dirty="0"/>
              <a:t>The </a:t>
            </a:r>
            <a:r>
              <a:rPr lang="en-US" sz="5200" b="1" dirty="0">
                <a:solidFill>
                  <a:srgbClr val="FF9933"/>
                </a:solidFill>
              </a:rPr>
              <a:t>Joshua Generation </a:t>
            </a:r>
            <a:r>
              <a:rPr lang="en-US" sz="5200" b="1" dirty="0"/>
              <a:t>will</a:t>
            </a:r>
            <a:r>
              <a:rPr lang="en-US" sz="4800" b="1" dirty="0"/>
              <a:t> </a:t>
            </a:r>
            <a:r>
              <a:rPr lang="en-US" sz="7200" b="1" dirty="0"/>
              <a:t>arise</a:t>
            </a:r>
            <a:r>
              <a:rPr lang="en-US" sz="5400" b="1" dirty="0"/>
              <a:t> </a:t>
            </a:r>
            <a:r>
              <a:rPr lang="en-US" sz="5200" b="1" dirty="0"/>
              <a:t>and</a:t>
            </a:r>
            <a:r>
              <a:rPr lang="en-US" sz="5400" b="1" dirty="0"/>
              <a:t> </a:t>
            </a:r>
            <a:r>
              <a:rPr lang="en-US" sz="7200" b="1" dirty="0"/>
              <a:t>complete</a:t>
            </a:r>
            <a:r>
              <a:rPr lang="en-US" sz="5400" b="1" dirty="0"/>
              <a:t> the </a:t>
            </a:r>
            <a:r>
              <a:rPr lang="en-US" sz="6000" b="1" dirty="0"/>
              <a:t>Great Commission</a:t>
            </a:r>
            <a:r>
              <a:rPr lang="en-US" sz="5400" b="1" dirty="0"/>
              <a:t>!</a:t>
            </a:r>
            <a:endParaRPr lang="en-US" sz="5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10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400" y="1"/>
            <a:ext cx="6646882" cy="684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600200"/>
            <a:ext cx="8229600" cy="6430962"/>
          </a:xfrm>
        </p:spPr>
        <p:txBody>
          <a:bodyPr/>
          <a:lstStyle/>
          <a:p>
            <a:pPr algn="ctr">
              <a:lnSpc>
                <a:spcPts val="8800"/>
              </a:lnSpc>
              <a:spcAft>
                <a:spcPts val="0"/>
              </a:spcAft>
            </a:pPr>
            <a:br>
              <a:rPr lang="en-US" dirty="0"/>
            </a:br>
            <a:br>
              <a:rPr lang="en-US" dirty="0"/>
            </a:br>
            <a:br>
              <a:rPr lang="en-US" dirty="0"/>
            </a:br>
            <a:r>
              <a:rPr lang="en-US" sz="6000" dirty="0">
                <a:solidFill>
                  <a:srgbClr val="FF0000"/>
                </a:solidFill>
              </a:rPr>
              <a:t>Jesus Christ gave a prophetic key that declared when the Joshua Generation </a:t>
            </a:r>
            <a:br>
              <a:rPr lang="en-US" sz="6000" dirty="0">
                <a:solidFill>
                  <a:srgbClr val="FF0000"/>
                </a:solidFill>
              </a:rPr>
            </a:br>
            <a:r>
              <a:rPr lang="en-US" sz="6000" dirty="0">
                <a:solidFill>
                  <a:srgbClr val="FF0000"/>
                </a:solidFill>
              </a:rPr>
              <a:t>would begin:</a:t>
            </a:r>
          </a:p>
        </p:txBody>
      </p:sp>
      <p:sp>
        <p:nvSpPr>
          <p:cNvPr id="3" name="TextBox 2"/>
          <p:cNvSpPr txBox="1"/>
          <p:nvPr/>
        </p:nvSpPr>
        <p:spPr>
          <a:xfrm>
            <a:off x="838200" y="381000"/>
            <a:ext cx="7543800" cy="4001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21421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p:spPr>
        <p:txBody>
          <a:bodyPr/>
          <a:lstStyle/>
          <a:p>
            <a:pPr marL="36512" indent="0">
              <a:buNone/>
            </a:pPr>
            <a:r>
              <a:rPr lang="en-US" sz="3600" dirty="0"/>
              <a:t>But when you see Jerusalem surrounded by armies, know that its desolation is near…. </a:t>
            </a:r>
          </a:p>
          <a:p>
            <a:pPr marL="36512" indent="0">
              <a:buNone/>
            </a:pPr>
            <a:r>
              <a:rPr lang="en-US" sz="3600" dirty="0"/>
              <a:t>And they will fall by the edge of the sword, and be led away captive into all nations. And Jerusalem will be ruled over by the Gentiles until the times of the Gentiles are fulfilled…. </a:t>
            </a:r>
          </a:p>
          <a:p>
            <a:pPr marL="36512" indent="0">
              <a:buNone/>
            </a:pPr>
            <a:r>
              <a:rPr lang="en-US" sz="3600" dirty="0"/>
              <a:t>Assuredly, I say to you, this generation will not pass away until all these things are fulfilled.           –Luke 21:20, 24, &amp; 32</a:t>
            </a:r>
          </a:p>
        </p:txBody>
      </p:sp>
    </p:spTree>
    <p:extLst>
      <p:ext uri="{BB962C8B-B14F-4D97-AF65-F5344CB8AC3E}">
        <p14:creationId xmlns:p14="http://schemas.microsoft.com/office/powerpoint/2010/main" val="16013150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1" y="609600"/>
            <a:ext cx="9124949" cy="952500"/>
          </a:xfrm>
        </p:spPr>
        <p:txBody>
          <a:bodyPr/>
          <a:lstStyle/>
          <a:p>
            <a:pPr algn="ctr"/>
            <a:r>
              <a:rPr lang="en-US" sz="3300" dirty="0"/>
              <a:t>Christ’s prophecy of the destruction of Jerusalem was fulfilled in 70 A.D. when the Roman army</a:t>
            </a:r>
            <a:br>
              <a:rPr lang="en-US" sz="3300" dirty="0"/>
            </a:br>
            <a:r>
              <a:rPr lang="en-US" sz="3300" dirty="0"/>
              <a:t> of General Titus destroyed Jerusalem. </a:t>
            </a:r>
            <a:br>
              <a:rPr lang="en-US" sz="3300" dirty="0"/>
            </a:br>
            <a:endParaRPr lang="en-US" sz="3300" dirty="0"/>
          </a:p>
        </p:txBody>
      </p:sp>
      <p:sp>
        <p:nvSpPr>
          <p:cNvPr id="3" name="Content Placeholder 2"/>
          <p:cNvSpPr>
            <a:spLocks noGrp="1"/>
          </p:cNvSpPr>
          <p:nvPr>
            <p:ph idx="1"/>
          </p:nvPr>
        </p:nvSpPr>
        <p:spPr/>
        <p:txBody>
          <a:bodyPr/>
          <a:lstStyle/>
          <a:p>
            <a:pPr marL="36512" indent="0">
              <a:buNone/>
            </a:pPr>
            <a:endParaRPr lang="en-US" dirty="0"/>
          </a:p>
        </p:txBody>
      </p:sp>
      <p:pic>
        <p:nvPicPr>
          <p:cNvPr id="1026" name="Picture 2" descr="C:\Users\Norm Holmes\Desktop\herod%20temple%20destruction%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15621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664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307" y="0"/>
            <a:ext cx="10767357" cy="807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4724400"/>
            <a:ext cx="9753600" cy="2286000"/>
          </a:xfrm>
          <a:gradFill>
            <a:gsLst>
              <a:gs pos="0">
                <a:schemeClr val="tx1">
                  <a:alpha val="4000"/>
                </a:schemeClr>
              </a:gs>
              <a:gs pos="50000">
                <a:schemeClr val="accent1">
                  <a:shade val="67500"/>
                  <a:satMod val="115000"/>
                </a:schemeClr>
              </a:gs>
              <a:gs pos="100000">
                <a:schemeClr val="accent1">
                  <a:shade val="100000"/>
                  <a:satMod val="115000"/>
                </a:schemeClr>
              </a:gs>
            </a:gsLst>
            <a:lin ang="5400000" scaled="0"/>
          </a:gradFill>
          <a:ln>
            <a:noFill/>
          </a:ln>
        </p:spPr>
        <p:txBody>
          <a:bodyPr/>
          <a:lstStyle/>
          <a:p>
            <a:pPr algn="ctr"/>
            <a:br>
              <a:rPr lang="en-US" dirty="0"/>
            </a:br>
            <a:br>
              <a:rPr lang="en-US" dirty="0"/>
            </a:br>
            <a:r>
              <a:rPr lang="en-US" sz="4200" b="1" dirty="0">
                <a:solidFill>
                  <a:schemeClr val="bg1"/>
                </a:solidFill>
              </a:rPr>
              <a:t>Jerusalem was then ruled for almost </a:t>
            </a:r>
            <a:br>
              <a:rPr lang="en-US" sz="4200" b="1" dirty="0">
                <a:solidFill>
                  <a:schemeClr val="bg1"/>
                </a:solidFill>
              </a:rPr>
            </a:br>
            <a:r>
              <a:rPr lang="en-US" sz="4200" b="1" dirty="0">
                <a:solidFill>
                  <a:schemeClr val="bg1"/>
                </a:solidFill>
              </a:rPr>
              <a:t>1900 years by Gentile (foreign) nations</a:t>
            </a:r>
            <a:br>
              <a:rPr lang="en-US" b="1" dirty="0">
                <a:solidFill>
                  <a:schemeClr val="bg1"/>
                </a:solidFill>
              </a:rPr>
            </a:br>
            <a:endParaRPr lang="en-US" b="1" dirty="0">
              <a:solidFill>
                <a:schemeClr val="bg1"/>
              </a:solidFill>
            </a:endParaRPr>
          </a:p>
        </p:txBody>
      </p:sp>
      <p:sp>
        <p:nvSpPr>
          <p:cNvPr id="5" name="TextBox 4"/>
          <p:cNvSpPr txBox="1"/>
          <p:nvPr/>
        </p:nvSpPr>
        <p:spPr>
          <a:xfrm>
            <a:off x="12344400" y="914400"/>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11160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Gentiles that ruled over Jerusalem, 70 - 1967 AD</a:t>
            </a:r>
          </a:p>
        </p:txBody>
      </p:sp>
      <p:sp>
        <p:nvSpPr>
          <p:cNvPr id="3" name="Content Placeholder 2"/>
          <p:cNvSpPr>
            <a:spLocks noGrp="1"/>
          </p:cNvSpPr>
          <p:nvPr>
            <p:ph idx="1"/>
          </p:nvPr>
        </p:nvSpPr>
        <p:spPr>
          <a:xfrm>
            <a:off x="457200" y="1828800"/>
            <a:ext cx="8305800" cy="4525963"/>
          </a:xfrm>
        </p:spPr>
        <p:txBody>
          <a:bodyPr/>
          <a:lstStyle/>
          <a:p>
            <a:pPr marL="36512" indent="0">
              <a:buNone/>
            </a:pPr>
            <a:r>
              <a:rPr lang="en-US" b="1" dirty="0"/>
              <a:t>70-324 Roman Period</a:t>
            </a:r>
          </a:p>
          <a:p>
            <a:pPr marL="36512" indent="0">
              <a:buNone/>
            </a:pPr>
            <a:r>
              <a:rPr lang="en-US" b="1" dirty="0"/>
              <a:t>324-638 Byzantine Period </a:t>
            </a:r>
          </a:p>
          <a:p>
            <a:pPr marL="36512" indent="0">
              <a:buNone/>
            </a:pPr>
            <a:r>
              <a:rPr lang="en-US" b="1" dirty="0"/>
              <a:t>638-1099 First Muslim Period</a:t>
            </a:r>
          </a:p>
          <a:p>
            <a:pPr marL="36512" indent="0">
              <a:buNone/>
            </a:pPr>
            <a:r>
              <a:rPr lang="en-US" b="1" dirty="0"/>
              <a:t>1099-1187 Crusader Period</a:t>
            </a:r>
          </a:p>
          <a:p>
            <a:pPr marL="36512" indent="0">
              <a:buNone/>
            </a:pPr>
            <a:r>
              <a:rPr lang="en-US" b="1" dirty="0"/>
              <a:t>1187-1917 Second Muslim Period </a:t>
            </a:r>
          </a:p>
          <a:p>
            <a:pPr marL="36512" indent="0">
              <a:buNone/>
            </a:pPr>
            <a:r>
              <a:rPr lang="en-US" b="1" dirty="0"/>
              <a:t>    (</a:t>
            </a:r>
            <a:r>
              <a:rPr lang="en-US" b="1" dirty="0" err="1"/>
              <a:t>Ayyubid</a:t>
            </a:r>
            <a:r>
              <a:rPr lang="en-US" b="1" dirty="0"/>
              <a:t>, </a:t>
            </a:r>
            <a:r>
              <a:rPr lang="en-US" b="1" dirty="0" err="1"/>
              <a:t>Mamluk</a:t>
            </a:r>
            <a:r>
              <a:rPr lang="en-US" b="1" dirty="0"/>
              <a:t>, and Ottoman rule)</a:t>
            </a:r>
          </a:p>
          <a:p>
            <a:pPr marL="36512" indent="0">
              <a:buNone/>
            </a:pPr>
            <a:r>
              <a:rPr lang="en-US" b="1" dirty="0"/>
              <a:t>1917-1948 British Period</a:t>
            </a:r>
          </a:p>
          <a:p>
            <a:pPr marL="36512" indent="0">
              <a:buNone/>
            </a:pPr>
            <a:r>
              <a:rPr lang="en-US" b="1" dirty="0"/>
              <a:t>1948-1967 Jordan ruled 3/4ths of Jerusalem</a:t>
            </a:r>
          </a:p>
          <a:p>
            <a:endParaRPr lang="en-US" b="1" dirty="0"/>
          </a:p>
          <a:p>
            <a:endParaRPr lang="en-US" dirty="0"/>
          </a:p>
        </p:txBody>
      </p:sp>
    </p:spTree>
    <p:extLst>
      <p:ext uri="{BB962C8B-B14F-4D97-AF65-F5344CB8AC3E}">
        <p14:creationId xmlns:p14="http://schemas.microsoft.com/office/powerpoint/2010/main" val="41822853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01000" cy="5715000"/>
          </a:xfrm>
        </p:spPr>
        <p:txBody>
          <a:bodyPr/>
          <a:lstStyle/>
          <a:p>
            <a:r>
              <a:rPr lang="en-US" dirty="0"/>
              <a:t>It was only in 1967 with the Six Day War that the Jews began to again rule over all Jerusalem.</a:t>
            </a:r>
            <a:br>
              <a:rPr lang="en-US" dirty="0"/>
            </a:br>
            <a:br>
              <a:rPr lang="en-US" dirty="0"/>
            </a:br>
            <a:r>
              <a:rPr lang="en-US" dirty="0"/>
              <a:t>This signifies that “The Times of the Gentiles,” or the Church Age, is now drawing to a close!</a:t>
            </a:r>
          </a:p>
        </p:txBody>
      </p:sp>
    </p:spTree>
    <p:extLst>
      <p:ext uri="{BB962C8B-B14F-4D97-AF65-F5344CB8AC3E}">
        <p14:creationId xmlns:p14="http://schemas.microsoft.com/office/powerpoint/2010/main" val="1520549588"/>
      </p:ext>
    </p:extLst>
  </p:cSld>
  <p:clrMapOvr>
    <a:masterClrMapping/>
  </p:clrMapOvr>
  <p:transition>
    <p:fade/>
  </p:transition>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2794</TotalTime>
  <Words>1100</Words>
  <Application>Microsoft Office PowerPoint</Application>
  <PresentationFormat>On-screen Show (4:3)</PresentationFormat>
  <Paragraphs>147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Wingdings</vt:lpstr>
      <vt:lpstr>Wingdings 2</vt:lpstr>
      <vt:lpstr>Times New Roman</vt:lpstr>
      <vt:lpstr>Arial</vt:lpstr>
      <vt:lpstr>Franklin Gothic Book</vt:lpstr>
      <vt:lpstr>Technic</vt:lpstr>
      <vt:lpstr>PowerPoint Presentation</vt:lpstr>
      <vt:lpstr>PowerPoint Presentation</vt:lpstr>
      <vt:lpstr>This generation that completes the Great Commission and sees  the coming of God’s Kingdom can be called the New Testament  “Joshua Generation”</vt:lpstr>
      <vt:lpstr>   Jesus Christ gave a prophetic key that declared when the Joshua Generation  would begin:</vt:lpstr>
      <vt:lpstr>PowerPoint Presentation</vt:lpstr>
      <vt:lpstr>Christ’s prophecy of the destruction of Jerusalem was fulfilled in 70 A.D. when the Roman army  of General Titus destroyed Jerusalem.  </vt:lpstr>
      <vt:lpstr>  Jerusalem was then ruled for almost  1900 years by Gentile (foreign) nations </vt:lpstr>
      <vt:lpstr>The Gentiles that ruled over Jerusalem, 70 - 1967 AD</vt:lpstr>
      <vt:lpstr>It was only in 1967 with the Six Day War that the Jews began to again rule over all Jerusalem.  This signifies that “The Times of the Gentiles,” or the Church Age, is now drawing to a close!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We Must “Cross the Jordan” and come to  full Spiritual Maturity  </vt:lpstr>
      <vt:lpstr>The Journey of Israel from  Egypt to the Promised Land was prophetic of the Christian going from salvation to full spiritual maturity, 1 Cor.10:11 &amp; 15:46</vt:lpstr>
      <vt:lpstr>PowerPoint Presentation</vt:lpstr>
      <vt:lpstr>Many Believers do not “Cross the Jordan,” into full maturity &amp; fruitfulness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Zion Office 2</dc:creator>
  <cp:lastModifiedBy>Norman Holmes</cp:lastModifiedBy>
  <cp:revision>107</cp:revision>
  <dcterms:created xsi:type="dcterms:W3CDTF">2011-03-09T03:34:49Z</dcterms:created>
  <dcterms:modified xsi:type="dcterms:W3CDTF">2020-10-06T04:20:53Z</dcterms:modified>
</cp:coreProperties>
</file>